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279" r:id="rId3"/>
    <p:sldId id="278" r:id="rId4"/>
    <p:sldId id="281" r:id="rId5"/>
    <p:sldId id="282" r:id="rId6"/>
    <p:sldId id="283" r:id="rId7"/>
    <p:sldId id="284" r:id="rId8"/>
    <p:sldId id="285" r:id="rId9"/>
    <p:sldId id="288" r:id="rId10"/>
    <p:sldId id="286" r:id="rId11"/>
    <p:sldId id="28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D"/>
    <a:srgbClr val="EB1515"/>
    <a:srgbClr val="D8D8D8"/>
    <a:srgbClr val="DB2E25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5878" autoAdjust="0"/>
  </p:normalViewPr>
  <p:slideViewPr>
    <p:cSldViewPr snapToGrid="0">
      <p:cViewPr varScale="1">
        <p:scale>
          <a:sx n="83" d="100"/>
          <a:sy n="83" d="100"/>
        </p:scale>
        <p:origin x="725" y="82"/>
      </p:cViewPr>
      <p:guideLst>
        <p:guide orient="horz" pos="232"/>
        <p:guide pos="483"/>
        <p:guide pos="7423"/>
        <p:guide orient="horz" pos="4020"/>
        <p:guide orient="horz" pos="1502"/>
        <p:guide pos="5768"/>
        <p:guide orient="horz" pos="2228"/>
        <p:guide orient="horz" pos="913"/>
        <p:guide pos="5269"/>
        <p:guide pos="3840"/>
        <p:guide pos="4248"/>
        <p:guide orient="horz" pos="2523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95" y="-5315"/>
            <a:ext cx="4732205" cy="6858000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9530" y="298771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Иваново</a:t>
            </a:r>
            <a:r>
              <a:rPr lang="pl-PL" sz="1100" b="1" dirty="0">
                <a:solidFill>
                  <a:schemeClr val="bg1"/>
                </a:solidFill>
              </a:rPr>
              <a:t>, </a:t>
            </a:r>
            <a:r>
              <a:rPr lang="ru-RU" sz="1100" b="1" dirty="0" smtClean="0">
                <a:solidFill>
                  <a:schemeClr val="bg1"/>
                </a:solidFill>
              </a:rPr>
              <a:t>26.05.2021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9530" y="1674063"/>
            <a:ext cx="7514513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Проектирование многоэтажного жилого комплекса с применением </a:t>
            </a:r>
            <a:r>
              <a:rPr lang="en-US" sz="3600" b="1" dirty="0" smtClean="0">
                <a:solidFill>
                  <a:schemeClr val="bg1"/>
                </a:solidFill>
              </a:rPr>
              <a:t>BIM</a:t>
            </a:r>
            <a:r>
              <a:rPr lang="ru-RU" sz="3600" b="1" dirty="0" smtClean="0">
                <a:solidFill>
                  <a:schemeClr val="bg1"/>
                </a:solidFill>
              </a:rPr>
              <a:t>-технологий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678478" y="3423685"/>
            <a:ext cx="7493250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Руководитель: </a:t>
            </a:r>
            <a:r>
              <a:rPr lang="ru-RU" sz="1400" dirty="0" err="1" smtClean="0">
                <a:solidFill>
                  <a:schemeClr val="bg1"/>
                </a:solidFill>
              </a:rPr>
              <a:t>Ломия</a:t>
            </a:r>
            <a:r>
              <a:rPr lang="ru-RU" sz="1400" dirty="0" smtClean="0">
                <a:solidFill>
                  <a:schemeClr val="bg1"/>
                </a:solidFill>
              </a:rPr>
              <a:t> Л.В., ст. преподаватель каф. </a:t>
            </a:r>
            <a:r>
              <a:rPr lang="ru-RU" sz="1400" dirty="0" err="1" smtClean="0">
                <a:solidFill>
                  <a:schemeClr val="bg1"/>
                </a:solidFill>
              </a:rPr>
              <a:t>АиС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ts val="21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Исполнители: Романов А.А., Уханова А.А., Гапке Е.Н., Прянишникова О.А., </a:t>
            </a:r>
            <a:r>
              <a:rPr lang="ru-RU" sz="1400" dirty="0" err="1" smtClean="0">
                <a:solidFill>
                  <a:schemeClr val="bg1"/>
                </a:solidFill>
              </a:rPr>
              <a:t>ст</a:t>
            </a:r>
            <a:r>
              <a:rPr lang="ru-RU" sz="1400" dirty="0" smtClean="0">
                <a:solidFill>
                  <a:schemeClr val="bg1"/>
                </a:solidFill>
              </a:rPr>
              <a:t>-ты гр. ПГСК-41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3448"/>
            <a:ext cx="1738457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 b="4107"/>
          <a:stretch/>
        </p:blipFill>
        <p:spPr>
          <a:xfrm>
            <a:off x="0" y="0"/>
            <a:ext cx="12366882" cy="6858000"/>
          </a:xfrm>
          <a:prstGeom prst="rect">
            <a:avLst/>
          </a:prstGeom>
        </p:spPr>
      </p:pic>
      <p:sp>
        <p:nvSpPr>
          <p:cNvPr id="13" name="pole tekstowe 7"/>
          <p:cNvSpPr txBox="1"/>
          <p:nvPr/>
        </p:nvSpPr>
        <p:spPr>
          <a:xfrm>
            <a:off x="3044930" y="70496"/>
            <a:ext cx="6277022" cy="55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latin typeface="Akzidenz-Grotesk Pro Bold Cnd" panose="02000506050000020004" pitchFamily="2" charset="0"/>
              </a:rPr>
              <a:t>Визуализация проекта ЖК «Вековой лес»</a:t>
            </a:r>
            <a:endParaRPr lang="pl-PL" sz="3200" b="1" dirty="0">
              <a:latin typeface="Akzidenz-Grotesk Pro Bold Cnd" panose="0200050605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82978" y="4686710"/>
            <a:ext cx="3053531" cy="21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7"/>
          <p:cNvSpPr txBox="1"/>
          <p:nvPr/>
        </p:nvSpPr>
        <p:spPr>
          <a:xfrm>
            <a:off x="3746893" y="2924532"/>
            <a:ext cx="4316452" cy="55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82978" y="4686710"/>
            <a:ext cx="3053531" cy="21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96433" y="884518"/>
            <a:ext cx="11338456" cy="40201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ru-RU" dirty="0"/>
              <a:t>На сегодняшний день жилищное строительство является наиболее социально значимым направлением в застройке городской среды. Целью является повышение уровня обеспеченности населения жильем. В связи с возрастающим дефицитом территорий используются новые технологии и подходы, которые связаны с изменением использования площадей и направлены на перспективы развития города</a:t>
            </a:r>
            <a:r>
              <a:rPr lang="ru-RU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>Важно понимать, что квартальная застройка имеет приоритет над точечной, так как возводимые объекты не всегда вписываются в окружающую инфраструктуру и городскую архитектуру. При комплексном строительстве вся инфраструктура грамотно планируется на ранних этапах проекта.</a:t>
            </a: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Вступление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63" y="3599116"/>
            <a:ext cx="4363027" cy="290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1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897315"/>
            <a:ext cx="11153822" cy="903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ru-RU" dirty="0"/>
              <a:t>С помощью программного ресурса </a:t>
            </a:r>
            <a:r>
              <a:rPr lang="en-US" dirty="0"/>
              <a:t>CADMAPPER </a:t>
            </a:r>
            <a:r>
              <a:rPr lang="ru-RU" dirty="0"/>
              <a:t>создается реальная карта местности, которая учитывает рельеф и существующие здания рассматриваемой площадки строительства.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endParaRPr lang="ru-RU" sz="2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671113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Выбор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места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строительства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1" y="1801091"/>
            <a:ext cx="4027870" cy="251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39" y="2630002"/>
            <a:ext cx="3360183" cy="3366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782" y="2319110"/>
            <a:ext cx="3426473" cy="422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8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943496"/>
            <a:ext cx="4531349" cy="2741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2400"/>
              </a:spcAft>
            </a:pPr>
            <a:r>
              <a:rPr lang="ru-RU" dirty="0" smtClean="0"/>
              <a:t>Начальные этапы проектирования:</a:t>
            </a:r>
          </a:p>
          <a:p>
            <a:pPr marL="342900" indent="-342900"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Выбор конструктивной системы;</a:t>
            </a:r>
          </a:p>
          <a:p>
            <a:pPr marL="342900" indent="-342900"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Создание конструктивной схемы в программе </a:t>
            </a:r>
            <a:r>
              <a:rPr lang="en-US" dirty="0" err="1" smtClean="0">
                <a:solidFill>
                  <a:srgbClr val="3E3E3D"/>
                </a:solidFill>
              </a:rPr>
              <a:t>AutoCad</a:t>
            </a:r>
            <a:r>
              <a:rPr lang="ru-RU" dirty="0" smtClean="0">
                <a:solidFill>
                  <a:srgbClr val="3E3E3D"/>
                </a:solidFill>
              </a:rPr>
              <a:t> 20;</a:t>
            </a:r>
          </a:p>
          <a:p>
            <a:pPr marL="342900" indent="-342900"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Расстановка координационных осей в программе </a:t>
            </a:r>
            <a:r>
              <a:rPr lang="en-US" dirty="0" smtClean="0">
                <a:solidFill>
                  <a:srgbClr val="3E3E3D"/>
                </a:solidFill>
              </a:rPr>
              <a:t>ARCHICAD 24 </a:t>
            </a:r>
            <a:endParaRPr lang="ru-RU" dirty="0" smtClean="0">
              <a:solidFill>
                <a:srgbClr val="3E3E3D"/>
              </a:solidFill>
            </a:endParaRPr>
          </a:p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875236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модуля координационных осей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382" r="6336" b="9989"/>
          <a:stretch/>
        </p:blipFill>
        <p:spPr>
          <a:xfrm>
            <a:off x="696433" y="3901550"/>
            <a:ext cx="3895904" cy="1736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1183" r="5579" b="10977"/>
          <a:stretch/>
        </p:blipFill>
        <p:spPr>
          <a:xfrm>
            <a:off x="8130573" y="4067191"/>
            <a:ext cx="3850084" cy="26211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t="4162" b="8042"/>
          <a:stretch/>
        </p:blipFill>
        <p:spPr>
          <a:xfrm>
            <a:off x="4603259" y="3362443"/>
            <a:ext cx="4125697" cy="2054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8047" r="10905" b="12861"/>
          <a:stretch/>
        </p:blipFill>
        <p:spPr>
          <a:xfrm>
            <a:off x="6940602" y="757375"/>
            <a:ext cx="4036453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796482" y="980442"/>
            <a:ext cx="4531349" cy="42750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dirty="0" smtClean="0"/>
              <a:t>Этапы проектирования: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Моделирование колонн;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</a:t>
            </a:r>
            <a:r>
              <a:rPr lang="ru-RU" dirty="0" smtClean="0">
                <a:solidFill>
                  <a:srgbClr val="3E3E3D"/>
                </a:solidFill>
              </a:rPr>
              <a:t> пилонов;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 </a:t>
            </a:r>
            <a:r>
              <a:rPr lang="ru-RU" dirty="0" smtClean="0">
                <a:solidFill>
                  <a:srgbClr val="3E3E3D"/>
                </a:solidFill>
              </a:rPr>
              <a:t>стен;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</a:t>
            </a:r>
            <a:r>
              <a:rPr lang="ru-RU" dirty="0" smtClean="0">
                <a:solidFill>
                  <a:srgbClr val="3E3E3D"/>
                </a:solidFill>
              </a:rPr>
              <a:t> плит перекрытия и покрытия;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 </a:t>
            </a:r>
            <a:r>
              <a:rPr lang="ru-RU" dirty="0" smtClean="0">
                <a:solidFill>
                  <a:srgbClr val="3E3E3D"/>
                </a:solidFill>
              </a:rPr>
              <a:t>лестниц;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</a:t>
            </a:r>
            <a:r>
              <a:rPr lang="ru-RU" dirty="0" smtClean="0">
                <a:solidFill>
                  <a:srgbClr val="3E3E3D"/>
                </a:solidFill>
              </a:rPr>
              <a:t> ростверка;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 </a:t>
            </a:r>
            <a:r>
              <a:rPr lang="ru-RU" dirty="0" smtClean="0">
                <a:solidFill>
                  <a:srgbClr val="3E3E3D"/>
                </a:solidFill>
              </a:rPr>
              <a:t>свай.</a:t>
            </a:r>
            <a:r>
              <a:rPr lang="en-US" dirty="0" smtClean="0">
                <a:solidFill>
                  <a:srgbClr val="3E3E3D"/>
                </a:solidFill>
              </a:rPr>
              <a:t> </a:t>
            </a:r>
            <a:endParaRPr lang="ru-RU" dirty="0" smtClean="0">
              <a:solidFill>
                <a:srgbClr val="3E3E3D"/>
              </a:solidFill>
            </a:endParaRPr>
          </a:p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875236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модуля опалубки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10" y="3597253"/>
            <a:ext cx="3014744" cy="27258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5657" r="4556" b="1548"/>
          <a:stretch/>
        </p:blipFill>
        <p:spPr>
          <a:xfrm>
            <a:off x="5858043" y="292167"/>
            <a:ext cx="2861579" cy="3226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22" y="292167"/>
            <a:ext cx="3167223" cy="3226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54" y="3466948"/>
            <a:ext cx="3277691" cy="33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1064582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модуля ограждающих конструкций (стены и перегородки)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23143" r="9596" b="13129"/>
          <a:stretch/>
        </p:blipFill>
        <p:spPr>
          <a:xfrm>
            <a:off x="2520007" y="4688601"/>
            <a:ext cx="4747490" cy="14667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14087" r="7373"/>
          <a:stretch/>
        </p:blipFill>
        <p:spPr>
          <a:xfrm>
            <a:off x="4183891" y="940211"/>
            <a:ext cx="3951412" cy="2198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/>
          <a:stretch/>
        </p:blipFill>
        <p:spPr>
          <a:xfrm>
            <a:off x="7351854" y="4423214"/>
            <a:ext cx="4717618" cy="2241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11608" r="2678" b="3957"/>
          <a:stretch/>
        </p:blipFill>
        <p:spPr>
          <a:xfrm>
            <a:off x="6679141" y="2039339"/>
            <a:ext cx="4515332" cy="227755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96433" y="1280621"/>
            <a:ext cx="4531349" cy="322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dirty="0" smtClean="0"/>
              <a:t>Этапы проектирования:</a:t>
            </a:r>
            <a:endParaRPr lang="ru-RU" dirty="0" smtClean="0">
              <a:solidFill>
                <a:srgbClr val="3E3E3D"/>
              </a:solidFill>
            </a:endParaRP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</a:t>
            </a:r>
            <a:r>
              <a:rPr lang="ru-RU" dirty="0" smtClean="0">
                <a:solidFill>
                  <a:srgbClr val="3E3E3D"/>
                </a:solidFill>
              </a:rPr>
              <a:t> многослойных конструкций наружных стен;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 </a:t>
            </a:r>
            <a:r>
              <a:rPr lang="ru-RU" dirty="0" smtClean="0">
                <a:solidFill>
                  <a:srgbClr val="3E3E3D"/>
                </a:solidFill>
              </a:rPr>
              <a:t>многослойных конструкций перегородок;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 </a:t>
            </a:r>
            <a:r>
              <a:rPr lang="ru-RU" dirty="0" smtClean="0">
                <a:solidFill>
                  <a:srgbClr val="3E3E3D"/>
                </a:solidFill>
              </a:rPr>
              <a:t>проемов;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dirty="0">
                <a:solidFill>
                  <a:srgbClr val="3E3E3D"/>
                </a:solidFill>
              </a:rPr>
              <a:t>Моделирование</a:t>
            </a:r>
            <a:r>
              <a:rPr lang="ru-RU" dirty="0" smtClean="0">
                <a:solidFill>
                  <a:srgbClr val="3E3E3D"/>
                </a:solidFill>
              </a:rPr>
              <a:t> вентилируемого фасада;</a:t>
            </a:r>
          </a:p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7248" r="11352" b="4147"/>
          <a:stretch/>
        </p:blipFill>
        <p:spPr>
          <a:xfrm>
            <a:off x="120130" y="712366"/>
            <a:ext cx="3445163" cy="3452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14119" r="19480" b="5750"/>
          <a:stretch/>
        </p:blipFill>
        <p:spPr>
          <a:xfrm>
            <a:off x="6019344" y="661807"/>
            <a:ext cx="3335796" cy="3553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3707" r="3985" b="5068"/>
          <a:stretch/>
        </p:blipFill>
        <p:spPr>
          <a:xfrm>
            <a:off x="3143625" y="3398414"/>
            <a:ext cx="3121891" cy="3450565"/>
          </a:xfrm>
          <a:prstGeom prst="rect">
            <a:avLst/>
          </a:prstGeom>
        </p:spPr>
      </p:pic>
      <p:sp>
        <p:nvSpPr>
          <p:cNvPr id="13" name="pole tekstowe 7"/>
          <p:cNvSpPr txBox="1"/>
          <p:nvPr/>
        </p:nvSpPr>
        <p:spPr>
          <a:xfrm>
            <a:off x="696433" y="292167"/>
            <a:ext cx="10645822" cy="525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Объединение модулей в основной файл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04" y="3398414"/>
            <a:ext cx="3303796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6465" r="24413" b="6667"/>
          <a:stretch/>
        </p:blipFill>
        <p:spPr>
          <a:xfrm>
            <a:off x="5318624" y="292167"/>
            <a:ext cx="6640413" cy="6579211"/>
          </a:xfrm>
          <a:prstGeom prst="rect">
            <a:avLst/>
          </a:prstGeom>
        </p:spPr>
      </p:pic>
      <p:sp>
        <p:nvSpPr>
          <p:cNvPr id="13" name="pole tekstowe 7"/>
          <p:cNvSpPr txBox="1"/>
          <p:nvPr/>
        </p:nvSpPr>
        <p:spPr>
          <a:xfrm>
            <a:off x="696433" y="292167"/>
            <a:ext cx="10645822" cy="991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Объединение основных файлов в общий проект и проектирование СПОЗУ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82978" y="4686710"/>
            <a:ext cx="3053531" cy="21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pole tekstowe 8"/>
          <p:cNvSpPr txBox="1"/>
          <p:nvPr/>
        </p:nvSpPr>
        <p:spPr>
          <a:xfrm>
            <a:off x="696433" y="1453982"/>
            <a:ext cx="4531349" cy="323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Проектирование парковых зон и зон отдыха;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Проектирование спортивных площадок;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Проектирование детских площадок;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Проектирование хозяйственных площадок;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Проектирование парковок</a:t>
            </a:r>
            <a:endParaRPr lang="ru-RU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7"/>
          <p:cNvSpPr txBox="1"/>
          <p:nvPr/>
        </p:nvSpPr>
        <p:spPr>
          <a:xfrm>
            <a:off x="696433" y="292167"/>
            <a:ext cx="10645822" cy="991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Объединение основных файлов в общий проект и проектирование СПОЗУ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82978" y="4686710"/>
            <a:ext cx="3053531" cy="21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pole tekstowe 8"/>
          <p:cNvSpPr txBox="1"/>
          <p:nvPr/>
        </p:nvSpPr>
        <p:spPr>
          <a:xfrm>
            <a:off x="696433" y="1430442"/>
            <a:ext cx="4531349" cy="568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Спортивная площадка</a:t>
            </a:r>
            <a:endParaRPr lang="ru-RU" dirty="0">
              <a:solidFill>
                <a:srgbClr val="3E3E3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8" y="1788127"/>
            <a:ext cx="4188258" cy="1678940"/>
          </a:xfrm>
          <a:prstGeom prst="rect">
            <a:avLst/>
          </a:prstGeom>
        </p:spPr>
      </p:pic>
      <p:sp>
        <p:nvSpPr>
          <p:cNvPr id="8" name="pole tekstowe 8"/>
          <p:cNvSpPr txBox="1"/>
          <p:nvPr/>
        </p:nvSpPr>
        <p:spPr>
          <a:xfrm>
            <a:off x="5056236" y="1430442"/>
            <a:ext cx="4531349" cy="568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Парковая зона</a:t>
            </a:r>
            <a:endParaRPr lang="ru-RU" dirty="0">
              <a:solidFill>
                <a:srgbClr val="3E3E3D"/>
              </a:solidFill>
            </a:endParaRPr>
          </a:p>
        </p:txBody>
      </p:sp>
      <p:sp>
        <p:nvSpPr>
          <p:cNvPr id="11" name="pole tekstowe 8"/>
          <p:cNvSpPr txBox="1"/>
          <p:nvPr/>
        </p:nvSpPr>
        <p:spPr>
          <a:xfrm>
            <a:off x="696432" y="3467067"/>
            <a:ext cx="4531349" cy="568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Детская площадка</a:t>
            </a:r>
            <a:endParaRPr lang="ru-RU" dirty="0">
              <a:solidFill>
                <a:srgbClr val="3E3E3D"/>
              </a:solidFill>
            </a:endParaRPr>
          </a:p>
        </p:txBody>
      </p:sp>
      <p:sp>
        <p:nvSpPr>
          <p:cNvPr id="15" name="pole tekstowe 8"/>
          <p:cNvSpPr txBox="1"/>
          <p:nvPr/>
        </p:nvSpPr>
        <p:spPr>
          <a:xfrm>
            <a:off x="5056236" y="3467067"/>
            <a:ext cx="4531349" cy="568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400"/>
              </a:spcAft>
              <a:buFontTx/>
              <a:buChar char="-"/>
            </a:pPr>
            <a:r>
              <a:rPr lang="ru-RU" dirty="0" smtClean="0">
                <a:solidFill>
                  <a:srgbClr val="3E3E3D"/>
                </a:solidFill>
              </a:rPr>
              <a:t>Хозяйственная площадка</a:t>
            </a:r>
            <a:endParaRPr lang="ru-RU" dirty="0">
              <a:solidFill>
                <a:srgbClr val="3E3E3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8" y="3824752"/>
            <a:ext cx="4188258" cy="1649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0" y="3719784"/>
            <a:ext cx="3310946" cy="17547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1" y="1786154"/>
            <a:ext cx="3291515" cy="16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268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Akzidenz-Grotesk Pro Bold Cnd</vt:lpstr>
      <vt:lpstr>Arial</vt:lpstr>
      <vt:lpstr>Calibri</vt:lpstr>
      <vt:lpstr>Calibri Light</vt:lpstr>
      <vt:lpstr>Motyw pakietu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Елисей</cp:lastModifiedBy>
  <cp:revision>151</cp:revision>
  <dcterms:created xsi:type="dcterms:W3CDTF">2017-01-11T10:24:22Z</dcterms:created>
  <dcterms:modified xsi:type="dcterms:W3CDTF">2021-05-25T12:55:03Z</dcterms:modified>
</cp:coreProperties>
</file>