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0" r:id="rId3"/>
    <p:sldId id="271" r:id="rId4"/>
    <p:sldId id="273" r:id="rId5"/>
    <p:sldId id="257" r:id="rId6"/>
    <p:sldId id="272" r:id="rId7"/>
    <p:sldId id="274" r:id="rId8"/>
    <p:sldId id="275" r:id="rId9"/>
    <p:sldId id="276" r:id="rId10"/>
    <p:sldId id="277" r:id="rId11"/>
    <p:sldId id="278" r:id="rId12"/>
    <p:sldId id="279" r:id="rId13"/>
    <p:sldId id="28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306C44-38B7-4FA7-A917-A141E4F30DA3}" type="datetimeFigureOut">
              <a:rPr lang="ru-RU" smtClean="0"/>
              <a:pPr/>
              <a:t>31.05.2022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3A21BA-D321-4C69-A5C2-ADA51402520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A3A21BA-D321-4C69-A5C2-ADA51402520F}"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31.05.2022</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31.05.2022</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31.05.2022</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31.05.2022</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1428736"/>
            <a:ext cx="8458200" cy="1470025"/>
          </a:xfrm>
        </p:spPr>
        <p:txBody>
          <a:bodyPr>
            <a:normAutofit/>
          </a:bodyPr>
          <a:lstStyle/>
          <a:p>
            <a:r>
              <a:rPr lang="ru-RU" dirty="0" smtClean="0"/>
              <a:t>Разработка и продвижение бренда </a:t>
            </a:r>
            <a:r>
              <a:rPr lang="en-US" dirty="0" smtClean="0"/>
              <a:t>PTAXX </a:t>
            </a:r>
            <a:r>
              <a:rPr lang="ru-RU" dirty="0" smtClean="0"/>
              <a:t>на </a:t>
            </a:r>
            <a:r>
              <a:rPr lang="ru-RU" dirty="0" err="1" smtClean="0"/>
              <a:t>маркетплейсе</a:t>
            </a:r>
            <a:endParaRPr lang="ru-RU" dirty="0"/>
          </a:p>
        </p:txBody>
      </p:sp>
      <p:sp>
        <p:nvSpPr>
          <p:cNvPr id="3" name="Подзаголовок 2"/>
          <p:cNvSpPr>
            <a:spLocks noGrp="1"/>
          </p:cNvSpPr>
          <p:nvPr>
            <p:ph type="subTitle" idx="1"/>
          </p:nvPr>
        </p:nvSpPr>
        <p:spPr/>
        <p:txBody>
          <a:bodyPr/>
          <a:lstStyle/>
          <a:p>
            <a:r>
              <a:rPr lang="ru-RU" dirty="0" smtClean="0"/>
              <a:t> </a:t>
            </a:r>
            <a:endParaRPr lang="ru-RU" dirty="0"/>
          </a:p>
        </p:txBody>
      </p:sp>
      <p:sp>
        <p:nvSpPr>
          <p:cNvPr id="6" name="Прямоугольник 5"/>
          <p:cNvSpPr/>
          <p:nvPr/>
        </p:nvSpPr>
        <p:spPr>
          <a:xfrm>
            <a:off x="5076056" y="4929198"/>
            <a:ext cx="4067944" cy="1200329"/>
          </a:xfrm>
          <a:prstGeom prst="rect">
            <a:avLst/>
          </a:prstGeom>
        </p:spPr>
        <p:txBody>
          <a:bodyPr wrap="square">
            <a:spAutoFit/>
          </a:bodyPr>
          <a:lstStyle/>
          <a:p>
            <a:r>
              <a:rPr lang="ru-RU" dirty="0" smtClean="0"/>
              <a:t>Выполнил студент группы М</a:t>
            </a:r>
            <a:r>
              <a:rPr lang="en-US" dirty="0" smtClean="0"/>
              <a:t>O</a:t>
            </a:r>
            <a:r>
              <a:rPr lang="ru-RU" dirty="0" smtClean="0"/>
              <a:t>д-41 </a:t>
            </a:r>
            <a:r>
              <a:rPr lang="ru-RU" b="1" dirty="0" err="1" smtClean="0"/>
              <a:t>Сокованова</a:t>
            </a:r>
            <a:r>
              <a:rPr lang="ru-RU" b="1" dirty="0" smtClean="0"/>
              <a:t> А.А</a:t>
            </a:r>
            <a:r>
              <a:rPr lang="ru-RU" b="1" dirty="0" smtClean="0"/>
              <a:t>.</a:t>
            </a:r>
          </a:p>
          <a:p>
            <a:endParaRPr lang="ru-RU" cap="all" dirty="0" smtClean="0">
              <a:solidFill>
                <a:schemeClr val="accent1">
                  <a:lumMod val="50000"/>
                </a:schemeClr>
              </a:solidFill>
              <a:latin typeface="Times New Roman" pitchFamily="18" charset="0"/>
              <a:cs typeface="Times New Roman" pitchFamily="18" charset="0"/>
            </a:endParaRPr>
          </a:p>
          <a:p>
            <a:endParaRPr lang="ru-RU" b="1" dirty="0"/>
          </a:p>
        </p:txBody>
      </p:sp>
      <p:sp>
        <p:nvSpPr>
          <p:cNvPr id="6150" name="AutoShape 6" descr="https://sb-advice.com/wp-content/uploads/2017/10/siluety-dvuh-muzhchin-pozhimayushchih-drug-drugu-ruki-na-fone-voshodyashchego-solnc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2" name="AutoShape 8" descr="https://sb-advice.com/wp-content/uploads/2017/10/siluety-dvuh-muzhchin-pozhimayushchih-drug-drugu-ruki-na-fone-voshodyashchego-solnc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4" name="AutoShape 10" descr="https://sb-advice.com/wp-content/uploads/2017/10/siluety-dvuh-muzhchin-pozhimayushchih-drug-drugu-ruki-na-fone-voshodyashchego-solnc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6" name="AutoShape 12" descr="https://sb-advice.com/wp-content/uploads/2017/10/siluety-dvuh-muzhchin-pozhimayushchih-drug-drugu-ruki-na-fone-voshodyashchego-solnc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8" name="AutoShape 14" descr="https://sb-advice.com/wp-content/uploads/2017/10/siluety-dvuh-muzhchin-pozhimayushchih-drug-drugu-ruki-na-fone-voshodyashchego-solnc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162" name="Picture 18" descr="https://uplevel-consult.ru/wp-content/uploads/2018/12/manreach1.jpg"/>
          <p:cNvPicPr>
            <a:picLocks noChangeAspect="1" noChangeArrowheads="1"/>
          </p:cNvPicPr>
          <p:nvPr/>
        </p:nvPicPr>
        <p:blipFill>
          <a:blip r:embed="rId2" cstate="print"/>
          <a:srcRect/>
          <a:stretch>
            <a:fillRect/>
          </a:stretch>
        </p:blipFill>
        <p:spPr bwMode="auto">
          <a:xfrm>
            <a:off x="0" y="3905672"/>
            <a:ext cx="4995516" cy="2952328"/>
          </a:xfrm>
          <a:prstGeom prst="rect">
            <a:avLst/>
          </a:prstGeom>
          <a:noFill/>
        </p:spPr>
      </p:pic>
      <p:sp>
        <p:nvSpPr>
          <p:cNvPr id="11" name="Прямоугольник 10"/>
          <p:cNvSpPr/>
          <p:nvPr/>
        </p:nvSpPr>
        <p:spPr>
          <a:xfrm>
            <a:off x="214282" y="142852"/>
            <a:ext cx="8929718" cy="1077218"/>
          </a:xfrm>
          <a:prstGeom prst="rect">
            <a:avLst/>
          </a:prstGeom>
        </p:spPr>
        <p:txBody>
          <a:bodyPr wrap="square">
            <a:spAutoFit/>
          </a:bodyPr>
          <a:lstStyle/>
          <a:p>
            <a:r>
              <a:rPr lang="ru-RU" sz="3200" dirty="0" smtClean="0">
                <a:solidFill>
                  <a:schemeClr val="bg1"/>
                </a:solidFill>
                <a:latin typeface="+mj-lt"/>
                <a:ea typeface="+mj-ea"/>
                <a:cs typeface="+mj-cs"/>
              </a:rPr>
              <a:t>Разработка стратегии и тактики маркетинга</a:t>
            </a:r>
          </a:p>
          <a:p>
            <a:r>
              <a:rPr lang="ru-RU" sz="3200" dirty="0" smtClean="0">
                <a:solidFill>
                  <a:schemeClr val="bg1"/>
                </a:solidFill>
                <a:latin typeface="+mj-lt"/>
                <a:ea typeface="+mj-ea"/>
                <a:cs typeface="+mj-cs"/>
              </a:rPr>
              <a:t>в современных условиях</a:t>
            </a:r>
          </a:p>
        </p:txBody>
      </p:sp>
      <p:sp>
        <p:nvSpPr>
          <p:cNvPr id="12" name="Прямоугольник 11"/>
          <p:cNvSpPr/>
          <p:nvPr/>
        </p:nvSpPr>
        <p:spPr>
          <a:xfrm>
            <a:off x="5143504" y="5572140"/>
            <a:ext cx="3857652" cy="646331"/>
          </a:xfrm>
          <a:prstGeom prst="rect">
            <a:avLst/>
          </a:prstGeom>
        </p:spPr>
        <p:txBody>
          <a:bodyPr wrap="square">
            <a:spAutoFit/>
          </a:bodyPr>
          <a:lstStyle/>
          <a:p>
            <a:r>
              <a:rPr lang="ru-RU" dirty="0" smtClean="0"/>
              <a:t>Руководитель  доц. кафедры ЭУФ </a:t>
            </a:r>
          </a:p>
          <a:p>
            <a:r>
              <a:rPr lang="ru-RU" b="1" dirty="0" smtClean="0"/>
              <a:t>Хрипунов </a:t>
            </a:r>
            <a:r>
              <a:rPr lang="ru-RU" b="1" dirty="0" smtClean="0"/>
              <a:t>С.Н.</a:t>
            </a:r>
            <a:endParaRPr lang="ru-RU"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Текст 2"/>
          <p:cNvSpPr>
            <a:spLocks noGrp="1"/>
          </p:cNvSpPr>
          <p:nvPr>
            <p:ph type="body" idx="1"/>
          </p:nvPr>
        </p:nvSpPr>
        <p:spPr>
          <a:xfrm>
            <a:off x="611560" y="1124744"/>
            <a:ext cx="7772400" cy="4608512"/>
          </a:xfrm>
        </p:spPr>
        <p:txBody>
          <a:bodyPr>
            <a:normAutofit fontScale="77500" lnSpcReduction="20000"/>
          </a:bodyPr>
          <a:lstStyle/>
          <a:p>
            <a:r>
              <a:rPr lang="ru-RU" dirty="0" smtClean="0"/>
              <a:t>4) </a:t>
            </a:r>
            <a:r>
              <a:rPr lang="ru-RU" dirty="0" err="1" smtClean="0"/>
              <a:t>Ozon</a:t>
            </a:r>
            <a:endParaRPr lang="ru-RU" dirty="0" smtClean="0"/>
          </a:p>
          <a:p>
            <a:r>
              <a:rPr lang="ru-RU" dirty="0" smtClean="0"/>
              <a:t>Как начать продавать. Зарегистрироваться на сайте: от </a:t>
            </a:r>
            <a:r>
              <a:rPr lang="ru-RU" dirty="0" err="1" smtClean="0"/>
              <a:t>юрлиц</a:t>
            </a:r>
            <a:r>
              <a:rPr lang="ru-RU" dirty="0" smtClean="0"/>
              <a:t> попросят загрузить свидетельство ОГРН или лист записи ЕГРЮЛ, свидетельство ИНН, устав компании и приказ о назначении гендиректора. От индивидуальных предпринимателей — свидетельство ОГРНИП, копию ИНН и первые два разворота паспорта.</a:t>
            </a:r>
          </a:p>
          <a:p>
            <a:r>
              <a:rPr lang="ru-RU" dirty="0" smtClean="0"/>
              <a:t>Потом попросят принять оферту. Для работы потребуется подключить электронный документооборот — почитайте, что это такое и как настроить. После этого надо подготовить фотографии товаров и их описания. Как только заявка пройдет </a:t>
            </a:r>
            <a:r>
              <a:rPr lang="ru-RU" dirty="0" err="1" smtClean="0"/>
              <a:t>модерацию</a:t>
            </a:r>
            <a:r>
              <a:rPr lang="ru-RU" dirty="0" smtClean="0"/>
              <a:t>, можно начать продавать. Для многих товаров попросят предоставить отказное письмо или добровольный сертификат. Эти документы уточняют, что для товаров не нужна сертификация. Они могут понадобиться </a:t>
            </a:r>
            <a:r>
              <a:rPr lang="ru-RU" dirty="0" err="1" smtClean="0"/>
              <a:t>маркетплейсу</a:t>
            </a:r>
            <a:r>
              <a:rPr lang="ru-RU" dirty="0" smtClean="0"/>
              <a:t> для покупателей или надзорных органов. Сколько придется отдать </a:t>
            </a:r>
            <a:r>
              <a:rPr lang="ru-RU" dirty="0" err="1" smtClean="0"/>
              <a:t>маркетплейсу</a:t>
            </a:r>
            <a:r>
              <a:rPr lang="ru-RU" dirty="0" smtClean="0"/>
              <a:t>. Комиссия зависит от категории товара. Минимальная — 5%. Ее возьмут с продавцов компьютеров, телефонов, </a:t>
            </a:r>
            <a:r>
              <a:rPr lang="ru-RU" dirty="0" err="1" smtClean="0"/>
              <a:t>мототехники</a:t>
            </a:r>
            <a:r>
              <a:rPr lang="ru-RU" dirty="0" smtClean="0"/>
              <a:t>, стройматериалов. Максимальный размер — 25%, столько придется заплатить продавцам ювелирных и медицинских изделий.</a:t>
            </a:r>
          </a:p>
          <a:p>
            <a:r>
              <a:rPr lang="ru-RU" dirty="0" smtClean="0"/>
              <a:t>Есть плата за доставку. Она меньше, если товар привозит на склад «Озона» сам поставщик, и больше, если его забирают со склада продавца, а также зависит от объема товара. Кроме того, площадка может попросить плату за хранение товара на складе «Озона». Все комиссии и тарифы можно посмотреть на сайте для продавцов.</a:t>
            </a:r>
          </a:p>
          <a:p>
            <a:endParaRPr lang="ru-RU" dirty="0"/>
          </a:p>
        </p:txBody>
      </p:sp>
      <p:pic>
        <p:nvPicPr>
          <p:cNvPr id="22530" name="Picture 2" descr="https://im.bloha.ru/2018/12/Ozon-pozvolit-rossiyanam-legko-vkladyvat-v-magaziny-i-zarabatyvat-na-yetom-1.png"/>
          <p:cNvPicPr>
            <a:picLocks noChangeAspect="1" noChangeArrowheads="1"/>
          </p:cNvPicPr>
          <p:nvPr/>
        </p:nvPicPr>
        <p:blipFill>
          <a:blip r:embed="rId2" cstate="print"/>
          <a:srcRect/>
          <a:stretch>
            <a:fillRect/>
          </a:stretch>
        </p:blipFill>
        <p:spPr bwMode="auto">
          <a:xfrm>
            <a:off x="467544" y="5589240"/>
            <a:ext cx="1847902" cy="103897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Текст 2"/>
          <p:cNvSpPr>
            <a:spLocks noGrp="1"/>
          </p:cNvSpPr>
          <p:nvPr>
            <p:ph type="body" idx="1"/>
          </p:nvPr>
        </p:nvSpPr>
        <p:spPr>
          <a:xfrm>
            <a:off x="323528" y="1052736"/>
            <a:ext cx="8204448" cy="5112568"/>
          </a:xfrm>
        </p:spPr>
        <p:txBody>
          <a:bodyPr>
            <a:normAutofit fontScale="77500" lnSpcReduction="20000"/>
          </a:bodyPr>
          <a:lstStyle/>
          <a:p>
            <a:r>
              <a:rPr lang="ru-RU" dirty="0" smtClean="0"/>
              <a:t>Рассматривая варианты </a:t>
            </a:r>
            <a:r>
              <a:rPr lang="ru-RU" dirty="0" err="1" smtClean="0"/>
              <a:t>различых</a:t>
            </a:r>
            <a:r>
              <a:rPr lang="ru-RU" dirty="0" smtClean="0"/>
              <a:t> интернет </a:t>
            </a:r>
            <a:r>
              <a:rPr lang="ru-RU" dirty="0" err="1" smtClean="0"/>
              <a:t>маркетплейсов</a:t>
            </a:r>
            <a:r>
              <a:rPr lang="ru-RU" dirty="0" smtClean="0"/>
              <a:t> для продвижения бренда мы выбираем </a:t>
            </a:r>
            <a:r>
              <a:rPr lang="ru-RU" dirty="0" err="1" smtClean="0"/>
              <a:t>Wildberries</a:t>
            </a:r>
            <a:r>
              <a:rPr lang="ru-RU" dirty="0" smtClean="0"/>
              <a:t>.</a:t>
            </a:r>
          </a:p>
          <a:p>
            <a:r>
              <a:rPr lang="ru-RU" dirty="0" err="1" smtClean="0"/>
              <a:t>Wildberries</a:t>
            </a:r>
            <a:endParaRPr lang="ru-RU" dirty="0" smtClean="0"/>
          </a:p>
          <a:p>
            <a:r>
              <a:rPr lang="ru-RU" dirty="0" smtClean="0"/>
              <a:t>Плюсы:</a:t>
            </a:r>
          </a:p>
          <a:p>
            <a:r>
              <a:rPr lang="ru-RU" dirty="0" smtClean="0"/>
              <a:t>1)известность</a:t>
            </a:r>
          </a:p>
          <a:p>
            <a:r>
              <a:rPr lang="ru-RU" dirty="0" smtClean="0"/>
              <a:t>2)удобное управление продажами</a:t>
            </a:r>
          </a:p>
          <a:p>
            <a:r>
              <a:rPr lang="ru-RU" dirty="0" smtClean="0"/>
              <a:t>3)регулярное обучение</a:t>
            </a:r>
          </a:p>
          <a:p>
            <a:r>
              <a:rPr lang="ru-RU" dirty="0" smtClean="0"/>
              <a:t>4)работает в 7 странах</a:t>
            </a:r>
          </a:p>
          <a:p>
            <a:r>
              <a:rPr lang="ru-RU" dirty="0" smtClean="0"/>
              <a:t>5)помогают с реализацией продукции</a:t>
            </a:r>
          </a:p>
          <a:p>
            <a:r>
              <a:rPr lang="ru-RU" dirty="0" smtClean="0"/>
              <a:t>6)большое количество посетителей</a:t>
            </a:r>
          </a:p>
          <a:p>
            <a:r>
              <a:rPr lang="ru-RU" dirty="0" smtClean="0"/>
              <a:t>Минусы:</a:t>
            </a:r>
          </a:p>
          <a:p>
            <a:r>
              <a:rPr lang="ru-RU" dirty="0" smtClean="0"/>
              <a:t>1)фиксированная комиссия 19%</a:t>
            </a:r>
          </a:p>
          <a:p>
            <a:r>
              <a:rPr lang="ru-RU" dirty="0" smtClean="0"/>
              <a:t>2)требуют сертификаты</a:t>
            </a:r>
          </a:p>
          <a:p>
            <a:r>
              <a:rPr lang="ru-RU" dirty="0" smtClean="0"/>
              <a:t>3)приходится самим платить за доставку и возврат товара</a:t>
            </a:r>
          </a:p>
          <a:p>
            <a:r>
              <a:rPr lang="ru-RU" dirty="0" err="1" smtClean="0"/>
              <a:t>Вайлдберриз</a:t>
            </a:r>
            <a:r>
              <a:rPr lang="ru-RU" dirty="0" smtClean="0"/>
              <a:t> занимает лидирующие строчки в России по моей аналитике </a:t>
            </a:r>
            <a:r>
              <a:rPr lang="ru-RU" dirty="0" err="1" smtClean="0"/>
              <a:t>маркетплейсов</a:t>
            </a:r>
            <a:r>
              <a:rPr lang="ru-RU" dirty="0" smtClean="0"/>
              <a:t>. Ежедневная посещаемость составляет 7 </a:t>
            </a:r>
            <a:r>
              <a:rPr lang="ru-RU" dirty="0" err="1" smtClean="0"/>
              <a:t>млн</a:t>
            </a:r>
            <a:r>
              <a:rPr lang="ru-RU" dirty="0" smtClean="0"/>
              <a:t> человек в день, которые оставляют около 780 000 заказов.</a:t>
            </a:r>
          </a:p>
          <a:p>
            <a:r>
              <a:rPr lang="ru-RU" dirty="0" smtClean="0"/>
              <a:t>Для выхода бренда на этот ресурс необходимо выполнить ряд задач:</a:t>
            </a:r>
          </a:p>
          <a:p>
            <a:r>
              <a:rPr lang="ru-RU" dirty="0" smtClean="0"/>
              <a:t>1)Заполнить форму на странице партнера и зарегистрироваться</a:t>
            </a:r>
          </a:p>
          <a:p>
            <a:r>
              <a:rPr lang="ru-RU" dirty="0" smtClean="0"/>
              <a:t>2)Необходимо подождать до 3 дней.</a:t>
            </a:r>
          </a:p>
          <a:p>
            <a:r>
              <a:rPr lang="ru-RU" dirty="0" smtClean="0"/>
              <a:t>3)Необходимо оформить заявку на портале поставщиков</a:t>
            </a:r>
          </a:p>
          <a:p>
            <a:r>
              <a:rPr lang="ru-RU" dirty="0" smtClean="0"/>
              <a:t>4)Начинаем добавлять продукцию на </a:t>
            </a:r>
            <a:r>
              <a:rPr lang="ru-RU" dirty="0" err="1" smtClean="0"/>
              <a:t>плейс</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9"/>
            <a:ext cx="8383960" cy="1008112"/>
          </a:xfrm>
        </p:spPr>
        <p:txBody>
          <a:bodyPr/>
          <a:lstStyle/>
          <a:p>
            <a:r>
              <a:rPr lang="ru-RU" sz="2800" dirty="0" smtClean="0"/>
              <a:t>Рекомендации по улучшению продвижения бренда</a:t>
            </a:r>
            <a:endParaRPr lang="ru-RU" sz="2800" dirty="0"/>
          </a:p>
        </p:txBody>
      </p:sp>
      <p:sp>
        <p:nvSpPr>
          <p:cNvPr id="3" name="Текст 2"/>
          <p:cNvSpPr>
            <a:spLocks noGrp="1"/>
          </p:cNvSpPr>
          <p:nvPr>
            <p:ph type="body" idx="1"/>
          </p:nvPr>
        </p:nvSpPr>
        <p:spPr>
          <a:xfrm>
            <a:off x="395536" y="1556792"/>
            <a:ext cx="8167936" cy="3888432"/>
          </a:xfrm>
        </p:spPr>
        <p:txBody>
          <a:bodyPr>
            <a:normAutofit fontScale="25000" lnSpcReduction="20000"/>
          </a:bodyPr>
          <a:lstStyle/>
          <a:p>
            <a:r>
              <a:rPr lang="ru-RU" sz="5600" dirty="0" smtClean="0"/>
              <a:t>Шаг 1. Подготовка к продвижению продукции </a:t>
            </a:r>
            <a:r>
              <a:rPr lang="ru-RU" sz="5600" dirty="0" err="1" smtClean="0"/>
              <a:t>онлайн</a:t>
            </a:r>
            <a:r>
              <a:rPr lang="ru-RU" sz="5600" dirty="0" smtClean="0"/>
              <a:t>.  Перед тем, как приступать к конкретным действиям, необходимо провести предварительный анализ. Сделать это можно в соответствии со следующими критериями:  Определение потребностей целевой аудитории, чтобы выявить, есть ли на рынке спрос на продукцию. Формирование портеров целевой аудитории – основного и дополнительного. Выявление мест, где чаще всего собираются потенциальные покупатели. Необходимо понять, какие каналы связи нужно использовать, чтобы получить трафик. Анализ рынка и конкурентов с ориентированием на конкретные каналы связи – например, поисковые системы </a:t>
            </a:r>
            <a:r>
              <a:rPr lang="ru-RU" sz="5600" dirty="0" err="1" smtClean="0"/>
              <a:t>Google</a:t>
            </a:r>
            <a:r>
              <a:rPr lang="ru-RU" sz="5600" dirty="0" smtClean="0"/>
              <a:t> и </a:t>
            </a:r>
            <a:r>
              <a:rPr lang="ru-RU" sz="5600" dirty="0" err="1" smtClean="0"/>
              <a:t>Яндекс</a:t>
            </a:r>
            <a:r>
              <a:rPr lang="ru-RU" sz="5600" dirty="0" smtClean="0"/>
              <a:t>, а также социальные сети и др.  Сбор доступной информации и составление плана для дальнейших действий</a:t>
            </a:r>
          </a:p>
          <a:p>
            <a:r>
              <a:rPr lang="ru-RU" sz="5600" dirty="0" smtClean="0"/>
              <a:t>Шаг 2. SEO-оптимизация. Работа над органическим поиском здесь является важным элементом. Для этого используется поисковая оптимизация сайта, или SEO. Это сложный процесс, работать над которым придется дольше, чем над контекстной рекламой, которая дает мгновенный результат. В этом процессе принимают участие </a:t>
            </a:r>
            <a:r>
              <a:rPr lang="ru-RU" sz="5600" dirty="0" err="1" smtClean="0"/>
              <a:t>маркетолог</a:t>
            </a:r>
            <a:r>
              <a:rPr lang="ru-RU" sz="5600" dirty="0" smtClean="0"/>
              <a:t>, </a:t>
            </a:r>
            <a:r>
              <a:rPr lang="ru-RU" sz="5600" dirty="0" err="1" smtClean="0"/>
              <a:t>копирайтер</a:t>
            </a:r>
            <a:r>
              <a:rPr lang="ru-RU" sz="5600" dirty="0" smtClean="0"/>
              <a:t> и непосредственно SEO-оптимизатор.  При успешной оптимизации сайт организации будет появляться в ТОП-10 по конкретному запросу в поисковых системах. Для этого важно: Сформировать семантическое ядро и подобрать ключевые запросы. Поработать над архитектурой и производительностью сайта. Создать ссылочную массу  </a:t>
            </a:r>
          </a:p>
          <a:p>
            <a:r>
              <a:rPr lang="ru-RU" sz="5600" dirty="0" smtClean="0"/>
              <a:t>Шаг</a:t>
            </a:r>
            <a:r>
              <a:rPr lang="en-US" sz="5600" dirty="0" smtClean="0"/>
              <a:t> </a:t>
            </a:r>
            <a:r>
              <a:rPr lang="ru-RU" sz="5600" dirty="0" smtClean="0"/>
              <a:t>3</a:t>
            </a:r>
            <a:r>
              <a:rPr lang="en-US" sz="5600" dirty="0" smtClean="0"/>
              <a:t> E-mail </a:t>
            </a:r>
            <a:r>
              <a:rPr lang="ru-RU" sz="5600" dirty="0" smtClean="0"/>
              <a:t>маркетинг</a:t>
            </a:r>
            <a:r>
              <a:rPr lang="en-US" sz="5600" dirty="0" smtClean="0"/>
              <a:t> (</a:t>
            </a:r>
            <a:r>
              <a:rPr lang="ru-RU" sz="5600" dirty="0" smtClean="0"/>
              <a:t>или</a:t>
            </a:r>
            <a:r>
              <a:rPr lang="en-US" sz="5600" dirty="0" smtClean="0"/>
              <a:t> e-commerce). </a:t>
            </a:r>
            <a:r>
              <a:rPr lang="ru-RU" sz="5600" dirty="0" smtClean="0"/>
              <a:t>Еще один популярный способ </a:t>
            </a:r>
            <a:r>
              <a:rPr lang="ru-RU" sz="5600" dirty="0" err="1" smtClean="0"/>
              <a:t>интернет-продвижения</a:t>
            </a:r>
            <a:r>
              <a:rPr lang="ru-RU" sz="5600" dirty="0" smtClean="0"/>
              <a:t> – это рассылки по электронной почте. Используется он в тех организациях, где хранится контактная информация клиентов. Используя такие рассылки, целевой аудитории можно сообщить о появлении нового товара, о проведении </a:t>
            </a:r>
            <a:r>
              <a:rPr lang="ru-RU" sz="5600" dirty="0" err="1" smtClean="0"/>
              <a:t>акционных</a:t>
            </a:r>
            <a:r>
              <a:rPr lang="ru-RU" sz="5600" dirty="0" smtClean="0"/>
              <a:t> мероприятий или напомнить о компании, если он давно ничего не приобретал.  </a:t>
            </a:r>
            <a:r>
              <a:rPr lang="ru-RU" sz="5600" dirty="0" err="1" smtClean="0"/>
              <a:t>E-mail</a:t>
            </a:r>
            <a:r>
              <a:rPr lang="ru-RU" sz="5600" dirty="0" smtClean="0"/>
              <a:t> маркетинг всегда дает мгновенный эффект. Преимущество заключается в том, что тратить много времени не рассылку не нужно. Достаточно иметь CRM-систему.  Рассылки используются в разных целях и классифицируются следующим образом: Приветственные письма для новых клиентов, которых необходимо подтолкнуть к совершению покупки. Письма для потребителей, в которых их призывают совершить покупку сопутствующих товаров по принципу </a:t>
            </a:r>
            <a:r>
              <a:rPr lang="ru-RU" sz="5600" dirty="0" err="1" smtClean="0"/>
              <a:t>up-sell</a:t>
            </a:r>
            <a:r>
              <a:rPr lang="ru-RU" sz="5600" dirty="0" smtClean="0"/>
              <a:t> и </a:t>
            </a:r>
            <a:r>
              <a:rPr lang="ru-RU" sz="5600" dirty="0" err="1" smtClean="0"/>
              <a:t>cross-sell</a:t>
            </a:r>
            <a:r>
              <a:rPr lang="ru-RU" sz="5600" dirty="0" smtClean="0"/>
              <a:t>, чтобы увеличить размер среднего чека.</a:t>
            </a:r>
            <a:r>
              <a:rPr lang="ru-RU" sz="6400" dirty="0" smtClean="0"/>
              <a:t> </a:t>
            </a:r>
            <a:endParaRPr lang="en-US" dirty="0" smtClean="0"/>
          </a:p>
          <a:p>
            <a:endParaRPr lang="en-US"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92697"/>
            <a:ext cx="7772400" cy="864096"/>
          </a:xfrm>
        </p:spPr>
        <p:txBody>
          <a:bodyPr/>
          <a:lstStyle/>
          <a:p>
            <a:r>
              <a:rPr lang="ru-RU" dirty="0" smtClean="0"/>
              <a:t>вывод</a:t>
            </a:r>
            <a:endParaRPr lang="ru-RU" dirty="0"/>
          </a:p>
        </p:txBody>
      </p:sp>
      <p:sp>
        <p:nvSpPr>
          <p:cNvPr id="3" name="Текст 2"/>
          <p:cNvSpPr>
            <a:spLocks noGrp="1"/>
          </p:cNvSpPr>
          <p:nvPr>
            <p:ph type="body" idx="1"/>
          </p:nvPr>
        </p:nvSpPr>
        <p:spPr>
          <a:xfrm>
            <a:off x="395536" y="1484784"/>
            <a:ext cx="7772400" cy="3960440"/>
          </a:xfrm>
        </p:spPr>
        <p:txBody>
          <a:bodyPr>
            <a:normAutofit fontScale="92500" lnSpcReduction="10000"/>
          </a:bodyPr>
          <a:lstStyle/>
          <a:p>
            <a:pPr fontAlgn="base"/>
            <a:r>
              <a:rPr lang="ru-RU" dirty="0" smtClean="0"/>
              <a:t>Важнейшие функции продвижения с точки зрения комплекса маркетинга:</a:t>
            </a:r>
          </a:p>
          <a:p>
            <a:pPr fontAlgn="base"/>
            <a:r>
              <a:rPr lang="ru-RU" dirty="0" smtClean="0"/>
              <a:t>1) создание образа престижности фирмы, ее продукции и услуг;</a:t>
            </a:r>
          </a:p>
          <a:p>
            <a:pPr fontAlgn="base"/>
            <a:r>
              <a:rPr lang="ru-RU" dirty="0" smtClean="0"/>
              <a:t>2) формирование образа </a:t>
            </a:r>
            <a:r>
              <a:rPr lang="ru-RU" dirty="0" err="1" smtClean="0"/>
              <a:t>инновационности</a:t>
            </a:r>
            <a:r>
              <a:rPr lang="ru-RU" dirty="0" smtClean="0"/>
              <a:t> для фирмы и ее продукции;</a:t>
            </a:r>
          </a:p>
          <a:p>
            <a:pPr fontAlgn="base"/>
            <a:r>
              <a:rPr lang="ru-RU" dirty="0" smtClean="0"/>
              <a:t>3) информирование о характеристиках товара;</a:t>
            </a:r>
          </a:p>
          <a:p>
            <a:pPr fontAlgn="base"/>
            <a:r>
              <a:rPr lang="ru-RU" dirty="0" smtClean="0"/>
              <a:t>4) обоснование цены товара;</a:t>
            </a:r>
          </a:p>
          <a:p>
            <a:pPr fontAlgn="base"/>
            <a:r>
              <a:rPr lang="ru-RU" dirty="0" smtClean="0"/>
              <a:t>5) внедрение в сознание потребителей отличительных черт товара;</a:t>
            </a:r>
          </a:p>
          <a:p>
            <a:pPr fontAlgn="base"/>
            <a:r>
              <a:rPr lang="ru-RU" dirty="0" smtClean="0"/>
              <a:t>6) информирование о месте приобретения товаров и услуг;</a:t>
            </a:r>
          </a:p>
          <a:p>
            <a:pPr fontAlgn="base"/>
            <a:r>
              <a:rPr lang="ru-RU" dirty="0" smtClean="0"/>
              <a:t>7) информирование о распродажах;</a:t>
            </a:r>
          </a:p>
          <a:p>
            <a:r>
              <a:rPr lang="ru-RU" dirty="0" smtClean="0"/>
              <a:t>8) информирование о том, что фирма выгодно отличается от конкурентов.</a:t>
            </a:r>
            <a:endParaRPr lang="ru-RU" dirty="0"/>
          </a:p>
        </p:txBody>
      </p:sp>
      <p:sp>
        <p:nvSpPr>
          <p:cNvPr id="19460" name="AutoShape 4" descr="https://sovet52.ru/wp-content/uploads/2018/04/services1.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9462" name="AutoShape 6" descr="https://sovet52.ru/wp-content/uploads/2018/04/services1.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9464" name="Picture 8" descr="https://software-expert.ru/wp-content/uploads/2021/12/service.jpg"/>
          <p:cNvPicPr>
            <a:picLocks noChangeAspect="1" noChangeArrowheads="1"/>
          </p:cNvPicPr>
          <p:nvPr/>
        </p:nvPicPr>
        <p:blipFill>
          <a:blip r:embed="rId2" cstate="print"/>
          <a:srcRect/>
          <a:stretch>
            <a:fillRect/>
          </a:stretch>
        </p:blipFill>
        <p:spPr bwMode="auto">
          <a:xfrm>
            <a:off x="395536" y="5246440"/>
            <a:ext cx="3454697" cy="161156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836712"/>
            <a:ext cx="8424936" cy="2308324"/>
          </a:xfrm>
          <a:prstGeom prst="rect">
            <a:avLst/>
          </a:prstGeom>
        </p:spPr>
        <p:txBody>
          <a:bodyPr wrap="square">
            <a:spAutoFit/>
          </a:bodyPr>
          <a:lstStyle/>
          <a:p>
            <a:r>
              <a:rPr lang="ru-RU" sz="3600" dirty="0" smtClean="0">
                <a:solidFill>
                  <a:schemeClr val="bg2">
                    <a:lumMod val="75000"/>
                  </a:schemeClr>
                </a:solidFill>
              </a:rPr>
              <a:t>ПОНЯТИЕ И ЭТАПЫ СОЗДАНИЯ БРЕНДА</a:t>
            </a:r>
            <a:endParaRPr lang="en-US" sz="3600" dirty="0" smtClean="0">
              <a:solidFill>
                <a:schemeClr val="bg2">
                  <a:lumMod val="75000"/>
                </a:schemeClr>
              </a:solidFill>
            </a:endParaRPr>
          </a:p>
          <a:p>
            <a:r>
              <a:rPr lang="ru-RU" dirty="0" smtClean="0"/>
              <a:t>Бренд - это знак или символ, который идентифицирует продукцию и услуги продавца.</a:t>
            </a:r>
          </a:p>
          <a:p>
            <a:r>
              <a:rPr lang="ru-RU" dirty="0" smtClean="0"/>
              <a:t>Бренд </a:t>
            </a:r>
            <a:r>
              <a:rPr lang="en-US" dirty="0" smtClean="0"/>
              <a:t>PTAXX-</a:t>
            </a:r>
            <a:r>
              <a:rPr lang="ru-RU" dirty="0" smtClean="0"/>
              <a:t>бренд дизайнерской одежды.</a:t>
            </a:r>
          </a:p>
          <a:p>
            <a:endParaRPr lang="ru-RU" dirty="0"/>
          </a:p>
        </p:txBody>
      </p:sp>
      <p:sp>
        <p:nvSpPr>
          <p:cNvPr id="5121" name="Rectangle 1"/>
          <p:cNvSpPr>
            <a:spLocks noChangeArrowheads="1"/>
          </p:cNvSpPr>
          <p:nvPr/>
        </p:nvSpPr>
        <p:spPr bwMode="auto">
          <a:xfrm>
            <a:off x="0" y="3142639"/>
            <a:ext cx="8748464" cy="2734074"/>
          </a:xfrm>
          <a:prstGeom prst="rect">
            <a:avLst/>
          </a:prstGeom>
          <a:noFill/>
          <a:ln w="9525">
            <a:noFill/>
            <a:miter lim="800000"/>
            <a:headEnd/>
            <a:tailEnd/>
          </a:ln>
          <a:effectLst/>
        </p:spPr>
        <p:txBody>
          <a:bodyPr vert="horz" wrap="square" lIns="91440" tIns="25392" rIns="91440" bIns="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Этапы планирования и разработки бренда</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Определиться с целью создания бренда;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Составить описание компании и продукта;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Выделить целевую аудиторию и описать клиентский сегмент;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Проанализировать конкурентов, оценить восприятие конкурентов потребителями;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Найти точки дифференциации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отличие и преимущество перед конкурентами;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Выделить желаемое позиционирование;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Отстроить бренд-платформу;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 Создать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нейминг</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 произвести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фоносемантическую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оценку, создать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слоган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 Проверить концепцию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охраноспособность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Создать логотип, а так же определиться со шрифтовое представление</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620688"/>
            <a:ext cx="7650088" cy="369332"/>
          </a:xfrm>
          <a:prstGeom prst="rect">
            <a:avLst/>
          </a:prstGeom>
        </p:spPr>
        <p:txBody>
          <a:bodyPr wrap="square">
            <a:spAutoFit/>
          </a:bodyPr>
          <a:lstStyle/>
          <a:p>
            <a:r>
              <a:rPr lang="ru-RU" dirty="0" smtClean="0"/>
              <a:t> </a:t>
            </a:r>
            <a:endParaRPr lang="ru-RU" dirty="0"/>
          </a:p>
        </p:txBody>
      </p:sp>
      <p:sp>
        <p:nvSpPr>
          <p:cNvPr id="6146" name="AutoShape 2"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48" name="AutoShape 4"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0" name="AutoShape 6"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2" name="AutoShape 8"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4" name="AutoShape 10"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56" name="AutoShape 12"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1" name="Рисунок 10"/>
          <p:cNvPicPr/>
          <p:nvPr/>
        </p:nvPicPr>
        <p:blipFill>
          <a:blip r:embed="rId2" cstate="print"/>
          <a:srcRect l="34843" t="45016" r="36439" b="34084"/>
          <a:stretch>
            <a:fillRect/>
          </a:stretch>
        </p:blipFill>
        <p:spPr bwMode="auto">
          <a:xfrm>
            <a:off x="0" y="1196752"/>
            <a:ext cx="8221256" cy="4392488"/>
          </a:xfrm>
          <a:prstGeom prst="rect">
            <a:avLst/>
          </a:prstGeom>
          <a:noFill/>
          <a:ln w="9525">
            <a:noFill/>
            <a:miter lim="800000"/>
            <a:headEnd/>
            <a:tailEnd/>
          </a:ln>
        </p:spPr>
      </p:pic>
      <p:sp>
        <p:nvSpPr>
          <p:cNvPr id="12" name="Прямоугольник 11"/>
          <p:cNvSpPr/>
          <p:nvPr/>
        </p:nvSpPr>
        <p:spPr>
          <a:xfrm>
            <a:off x="323528" y="620688"/>
            <a:ext cx="8316416" cy="646331"/>
          </a:xfrm>
          <a:prstGeom prst="rect">
            <a:avLst/>
          </a:prstGeom>
        </p:spPr>
        <p:txBody>
          <a:bodyPr wrap="square">
            <a:spAutoFit/>
          </a:bodyPr>
          <a:lstStyle/>
          <a:p>
            <a:r>
              <a:rPr lang="ru-RU" sz="3600" dirty="0" smtClean="0">
                <a:solidFill>
                  <a:schemeClr val="accent2"/>
                </a:solidFill>
              </a:rPr>
              <a:t>Основные характеристики бренда</a:t>
            </a:r>
            <a:endParaRPr lang="ru-RU" sz="3600" dirty="0">
              <a:solidFill>
                <a:schemeClr val="accent2"/>
              </a:solidFill>
            </a:endParaRPr>
          </a:p>
        </p:txBody>
      </p:sp>
      <p:pic>
        <p:nvPicPr>
          <p:cNvPr id="4100" name="Picture 4" descr="https://avatars.mds.yandex.net/get-zen_doc/171120/pub_5d71092aaad43600aded93f6_5d726ace1febd400ac930c50/scale_1200"/>
          <p:cNvPicPr>
            <a:picLocks noChangeAspect="1" noChangeArrowheads="1"/>
          </p:cNvPicPr>
          <p:nvPr/>
        </p:nvPicPr>
        <p:blipFill>
          <a:blip r:embed="rId3" cstate="print"/>
          <a:srcRect/>
          <a:stretch>
            <a:fillRect/>
          </a:stretch>
        </p:blipFill>
        <p:spPr bwMode="auto">
          <a:xfrm>
            <a:off x="1331640" y="5013176"/>
            <a:ext cx="5988095" cy="165618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36712"/>
            <a:ext cx="8229600" cy="1069848"/>
          </a:xfrm>
        </p:spPr>
        <p:txBody>
          <a:bodyPr>
            <a:normAutofit fontScale="90000"/>
          </a:bodyPr>
          <a:lstStyle/>
          <a:p>
            <a:r>
              <a:rPr lang="ru-RU" dirty="0" smtClean="0"/>
              <a:t>Бренд </a:t>
            </a:r>
            <a:r>
              <a:rPr lang="en-US" dirty="0" smtClean="0"/>
              <a:t>PTAXX</a:t>
            </a:r>
            <a:r>
              <a:rPr lang="ru-RU" dirty="0" smtClean="0"/>
              <a:t/>
            </a:r>
            <a:br>
              <a:rPr lang="ru-RU" dirty="0" smtClean="0"/>
            </a:br>
            <a:endParaRPr lang="ru-RU" dirty="0"/>
          </a:p>
        </p:txBody>
      </p:sp>
      <p:pic>
        <p:nvPicPr>
          <p:cNvPr id="3" name="Рисунок 2" descr="PTAXX"/>
          <p:cNvPicPr/>
          <p:nvPr/>
        </p:nvPicPr>
        <p:blipFill>
          <a:blip r:embed="rId2" cstate="print"/>
          <a:srcRect/>
          <a:stretch>
            <a:fillRect/>
          </a:stretch>
        </p:blipFill>
        <p:spPr bwMode="auto">
          <a:xfrm>
            <a:off x="2339752" y="4437112"/>
            <a:ext cx="3672408" cy="1872208"/>
          </a:xfrm>
          <a:prstGeom prst="rect">
            <a:avLst/>
          </a:prstGeom>
          <a:noFill/>
          <a:ln w="9525">
            <a:noFill/>
            <a:miter lim="800000"/>
            <a:headEnd/>
            <a:tailEnd/>
          </a:ln>
        </p:spPr>
      </p:pic>
      <p:sp>
        <p:nvSpPr>
          <p:cNvPr id="4" name="Прямоугольник 3"/>
          <p:cNvSpPr/>
          <p:nvPr/>
        </p:nvSpPr>
        <p:spPr>
          <a:xfrm>
            <a:off x="611560" y="1772816"/>
            <a:ext cx="8172400" cy="2246769"/>
          </a:xfrm>
          <a:prstGeom prst="rect">
            <a:avLst/>
          </a:prstGeom>
        </p:spPr>
        <p:txBody>
          <a:bodyPr wrap="square">
            <a:spAutoFit/>
          </a:bodyPr>
          <a:lstStyle/>
          <a:p>
            <a:r>
              <a:rPr lang="ru-RU" sz="2800" dirty="0" smtClean="0"/>
              <a:t>Таким образом, после этапов создания, формулировки, постановки целей, и непосредственно самого процесса формирования бренда произошло создание своего уникального логотипа и бренда</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Содержимое 2"/>
          <p:cNvSpPr>
            <a:spLocks noGrp="1"/>
          </p:cNvSpPr>
          <p:nvPr>
            <p:ph idx="1"/>
          </p:nvPr>
        </p:nvSpPr>
        <p:spPr>
          <a:xfrm>
            <a:off x="539552" y="548680"/>
            <a:ext cx="8229600" cy="5328592"/>
          </a:xfrm>
        </p:spPr>
        <p:txBody>
          <a:bodyPr>
            <a:normAutofit fontScale="25000" lnSpcReduction="20000"/>
          </a:bodyPr>
          <a:lstStyle/>
          <a:p>
            <a:pPr>
              <a:buNone/>
            </a:pPr>
            <a:r>
              <a:rPr lang="ru-RU" sz="14400" dirty="0" smtClean="0">
                <a:solidFill>
                  <a:schemeClr val="accent5"/>
                </a:solidFill>
              </a:rPr>
              <a:t>Рассмотрим основные способы продвижения бренда посредством сети Интернет</a:t>
            </a:r>
          </a:p>
          <a:p>
            <a:pPr>
              <a:buClr>
                <a:schemeClr val="accent2"/>
              </a:buClr>
            </a:pPr>
            <a:r>
              <a:rPr lang="ru-RU" sz="6400" dirty="0" smtClean="0"/>
              <a:t>1. Поисковая оптимизация, или SEO (</a:t>
            </a:r>
            <a:r>
              <a:rPr lang="ru-RU" sz="6400" dirty="0" err="1" smtClean="0"/>
              <a:t>Search</a:t>
            </a:r>
            <a:r>
              <a:rPr lang="ru-RU" sz="6400" dirty="0" smtClean="0"/>
              <a:t> </a:t>
            </a:r>
            <a:r>
              <a:rPr lang="ru-RU" sz="6400" dirty="0" err="1" smtClean="0"/>
              <a:t>Engine</a:t>
            </a:r>
            <a:r>
              <a:rPr lang="ru-RU" sz="6400" dirty="0" smtClean="0"/>
              <a:t> </a:t>
            </a:r>
            <a:r>
              <a:rPr lang="ru-RU" sz="6400" dirty="0" err="1" smtClean="0"/>
              <a:t>Optimization</a:t>
            </a:r>
            <a:r>
              <a:rPr lang="ru-RU" sz="6400" dirty="0" smtClean="0"/>
              <a:t>), подразумевает выведение </a:t>
            </a:r>
            <a:r>
              <a:rPr lang="ru-RU" sz="6400" dirty="0" err="1" smtClean="0"/>
              <a:t>веб-ресурса</a:t>
            </a:r>
            <a:r>
              <a:rPr lang="ru-RU" sz="6400" dirty="0" smtClean="0"/>
              <a:t> бренда на лидирующие позиции в поисковых системах и является основой повышения продаж. Данный способ считается востребованным за счёт увеличения посещаемости </a:t>
            </a:r>
            <a:r>
              <a:rPr lang="ru-RU" sz="6400" dirty="0" err="1" smtClean="0"/>
              <a:t>онлайн-представительства</a:t>
            </a:r>
            <a:r>
              <a:rPr lang="ru-RU" sz="6400" dirty="0" smtClean="0"/>
              <a:t> компании и повышения узнаваемости бренда среди потенциальных потребителей. </a:t>
            </a:r>
          </a:p>
          <a:p>
            <a:pPr>
              <a:buClr>
                <a:schemeClr val="accent2"/>
              </a:buClr>
            </a:pPr>
            <a:r>
              <a:rPr lang="ru-RU" sz="6400" dirty="0" smtClean="0"/>
              <a:t>2. Контекстная реклама представляет собой баннеры и текстовые рекламные объявления, расположенные под строкой поиска или справа от выдачи поисковой системы по определённым запросам. Данным методом пользуются для увеличения продаж товара/услуги за счёт оперативного повышения репутации и узнаваемости бренда среди целевой аудитории.</a:t>
            </a:r>
          </a:p>
          <a:p>
            <a:pPr>
              <a:buClr>
                <a:schemeClr val="accent2"/>
              </a:buClr>
            </a:pPr>
            <a:r>
              <a:rPr lang="ru-RU" sz="6400" dirty="0" smtClean="0"/>
              <a:t> 3. </a:t>
            </a:r>
            <a:r>
              <a:rPr lang="ru-RU" sz="6400" dirty="0" err="1" smtClean="0"/>
              <a:t>Медийная</a:t>
            </a:r>
            <a:r>
              <a:rPr lang="ru-RU" sz="6400" dirty="0" smtClean="0"/>
              <a:t> реклама представляет собой интерактивные рекламные сообщения, расположенные на страницах web-сайтов. </a:t>
            </a:r>
            <a:r>
              <a:rPr lang="ru-RU" sz="6400" dirty="0" err="1" smtClean="0"/>
              <a:t>Медийная</a:t>
            </a:r>
            <a:r>
              <a:rPr lang="ru-RU" sz="6400" dirty="0" smtClean="0"/>
              <a:t> реклама является действенным методом привлечения внимания потенциальных потребителей.</a:t>
            </a:r>
          </a:p>
          <a:p>
            <a:pPr>
              <a:buClr>
                <a:schemeClr val="accent2"/>
              </a:buClr>
            </a:pPr>
            <a:endParaRPr lang="ru-RU" sz="6400" dirty="0"/>
          </a:p>
        </p:txBody>
      </p:sp>
      <p:sp>
        <p:nvSpPr>
          <p:cNvPr id="5122" name="AutoShape 2"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24" name="AutoShape 4"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26" name="AutoShape 6"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074" name="Picture 2" descr="https://bi-school.ru/wp-content/uploads/2019/10/Biznes-insajt-kak-uvelichit-internet-prodazhi.jpg"/>
          <p:cNvPicPr>
            <a:picLocks noChangeAspect="1" noChangeArrowheads="1"/>
          </p:cNvPicPr>
          <p:nvPr/>
        </p:nvPicPr>
        <p:blipFill>
          <a:blip r:embed="rId2" cstate="print"/>
          <a:srcRect/>
          <a:stretch>
            <a:fillRect/>
          </a:stretch>
        </p:blipFill>
        <p:spPr bwMode="auto">
          <a:xfrm>
            <a:off x="0" y="5013176"/>
            <a:ext cx="3816424" cy="184482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348880"/>
            <a:ext cx="8229600" cy="3294112"/>
          </a:xfrm>
        </p:spPr>
        <p:txBody>
          <a:bodyPr>
            <a:normAutofit/>
          </a:bodyPr>
          <a:lstStyle/>
          <a:p>
            <a:pPr fontAlgn="base"/>
            <a:r>
              <a:rPr lang="ru-RU" dirty="0" smtClean="0"/>
              <a:t/>
            </a:r>
            <a:br>
              <a:rPr lang="ru-RU" dirty="0" smtClean="0"/>
            </a:br>
            <a:r>
              <a:rPr lang="ru-RU" dirty="0" smtClean="0"/>
              <a:t/>
            </a:r>
            <a:br>
              <a:rPr lang="ru-RU" dirty="0" smtClean="0"/>
            </a:br>
            <a:endParaRPr lang="ru-RU" dirty="0"/>
          </a:p>
        </p:txBody>
      </p:sp>
      <p:sp>
        <p:nvSpPr>
          <p:cNvPr id="4098" name="AutoShape 2" descr="Рынок немецких ценных бума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 name="Прямоугольник 3"/>
          <p:cNvSpPr/>
          <p:nvPr/>
        </p:nvSpPr>
        <p:spPr>
          <a:xfrm>
            <a:off x="395536" y="620688"/>
            <a:ext cx="7614592" cy="4308872"/>
          </a:xfrm>
          <a:prstGeom prst="rect">
            <a:avLst/>
          </a:prstGeom>
        </p:spPr>
        <p:txBody>
          <a:bodyPr wrap="square">
            <a:spAutoFit/>
          </a:bodyPr>
          <a:lstStyle/>
          <a:p>
            <a:pPr>
              <a:buClr>
                <a:schemeClr val="accent2"/>
              </a:buClr>
              <a:buFont typeface="Arial" pitchFamily="34" charset="0"/>
              <a:buChar char="•"/>
            </a:pPr>
            <a:r>
              <a:rPr lang="ru-RU" dirty="0" smtClean="0"/>
              <a:t> </a:t>
            </a:r>
            <a:r>
              <a:rPr lang="ru-RU" sz="1600" dirty="0" smtClean="0"/>
              <a:t>4. Маркетинг в социальных сетях, или SMM (</a:t>
            </a:r>
            <a:r>
              <a:rPr lang="ru-RU" sz="1600" dirty="0" err="1" smtClean="0"/>
              <a:t>Social</a:t>
            </a:r>
            <a:r>
              <a:rPr lang="ru-RU" sz="1600" dirty="0" smtClean="0"/>
              <a:t> </a:t>
            </a:r>
            <a:r>
              <a:rPr lang="ru-RU" sz="1600" dirty="0" err="1" smtClean="0"/>
              <a:t>Media</a:t>
            </a:r>
            <a:r>
              <a:rPr lang="ru-RU" sz="1600" dirty="0" smtClean="0"/>
              <a:t> </a:t>
            </a:r>
            <a:r>
              <a:rPr lang="ru-RU" sz="1600" dirty="0" err="1" smtClean="0"/>
              <a:t>Marketing</a:t>
            </a:r>
            <a:r>
              <a:rPr lang="ru-RU" sz="1600" dirty="0" smtClean="0"/>
              <a:t>), представляет собой процесс привлечения внимания как к новому, так и к уже существующему бренду через социальные платформы. В настоящее время продвижение бренда посредством сети Интернет невозможно осуществить без работы в социальных </a:t>
            </a:r>
            <a:r>
              <a:rPr lang="ru-RU" sz="1600" dirty="0" err="1" smtClean="0"/>
              <a:t>медиа</a:t>
            </a:r>
            <a:r>
              <a:rPr lang="ru-RU" sz="1600" dirty="0" smtClean="0"/>
              <a:t>, где потенциальные клиенты добровольно подписываются на сообщества интересующих брендов товаров или услуг, взаимодействуют с представителями компаний, следят за новостями компаний и рынков. Для успешного продвижения бренда в сети необходимо применять инструменты SMM. </a:t>
            </a:r>
          </a:p>
          <a:p>
            <a:pPr>
              <a:buClr>
                <a:schemeClr val="accent2"/>
              </a:buClr>
              <a:buFont typeface="Arial" pitchFamily="34" charset="0"/>
              <a:buChar char="•"/>
            </a:pPr>
            <a:r>
              <a:rPr lang="ru-RU" sz="1600" dirty="0" smtClean="0"/>
              <a:t>5. PR-статьи также являются популярным методом продвижения бренда при условии их размещения на заслуживающих доверия площадках: популярно продвижение отзывов о товарах и услугах в </a:t>
            </a:r>
            <a:r>
              <a:rPr lang="ru-RU" sz="1600" dirty="0" err="1" smtClean="0"/>
              <a:t>блогах</a:t>
            </a:r>
            <a:r>
              <a:rPr lang="ru-RU" sz="1600" dirty="0" smtClean="0"/>
              <a:t> и на форумах с большой посещаемостью, а также в авторитетных </a:t>
            </a:r>
            <a:r>
              <a:rPr lang="ru-RU" sz="1600" dirty="0" err="1" smtClean="0"/>
              <a:t>онлайн-СМИ</a:t>
            </a:r>
            <a:r>
              <a:rPr lang="ru-RU" sz="1600" dirty="0" smtClean="0"/>
              <a:t>. </a:t>
            </a:r>
          </a:p>
          <a:p>
            <a:pPr>
              <a:buClr>
                <a:schemeClr val="accent2"/>
              </a:buClr>
              <a:buFont typeface="Arial" pitchFamily="34" charset="0"/>
              <a:buChar char="•"/>
            </a:pPr>
            <a:r>
              <a:rPr lang="ru-RU" sz="1600" dirty="0" smtClean="0"/>
              <a:t>6. Вирусный маркетинг считается стратегией, при использовании которой бренд или его реклама влияют на человека таким образом, что он «заражается» идеей распространения определённого </a:t>
            </a:r>
            <a:r>
              <a:rPr lang="ru-RU" sz="1600" dirty="0" err="1" smtClean="0"/>
              <a:t>контента</a:t>
            </a:r>
            <a:r>
              <a:rPr lang="ru-RU" sz="1600" dirty="0" smtClean="0"/>
              <a:t> и сам становится активным ретранслятором</a:t>
            </a:r>
            <a:endParaRPr lang="ru-RU" sz="1600" dirty="0"/>
          </a:p>
        </p:txBody>
      </p:sp>
      <p:pic>
        <p:nvPicPr>
          <p:cNvPr id="2050" name="Picture 2" descr="https://avatars.mds.yandex.net/i?id=0b4200ae5e027c91c3acb5570f6b4fb4-5427440-images-thumbs&amp;ref=rim&amp;n=33&amp;w=226&amp;h=150"/>
          <p:cNvPicPr>
            <a:picLocks noChangeAspect="1" noChangeArrowheads="1"/>
          </p:cNvPicPr>
          <p:nvPr/>
        </p:nvPicPr>
        <p:blipFill>
          <a:blip r:embed="rId3" cstate="print"/>
          <a:srcRect/>
          <a:stretch>
            <a:fillRect/>
          </a:stretch>
        </p:blipFill>
        <p:spPr bwMode="auto">
          <a:xfrm>
            <a:off x="755576" y="4869160"/>
            <a:ext cx="5400600" cy="198884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92696"/>
            <a:ext cx="8132440" cy="1008112"/>
          </a:xfrm>
        </p:spPr>
        <p:txBody>
          <a:bodyPr/>
          <a:lstStyle/>
          <a:p>
            <a:r>
              <a:rPr lang="ru-RU" sz="3600" dirty="0" smtClean="0"/>
              <a:t>Выбор </a:t>
            </a:r>
            <a:r>
              <a:rPr lang="ru-RU" sz="3600" dirty="0" err="1" smtClean="0"/>
              <a:t>маркетплейса</a:t>
            </a:r>
            <a:r>
              <a:rPr lang="ru-RU" sz="3600" dirty="0" smtClean="0"/>
              <a:t> для развития бренда</a:t>
            </a:r>
            <a:endParaRPr lang="ru-RU" sz="3600" dirty="0"/>
          </a:p>
        </p:txBody>
      </p:sp>
      <p:sp>
        <p:nvSpPr>
          <p:cNvPr id="3" name="Текст 2"/>
          <p:cNvSpPr>
            <a:spLocks noGrp="1"/>
          </p:cNvSpPr>
          <p:nvPr>
            <p:ph type="body" idx="1"/>
          </p:nvPr>
        </p:nvSpPr>
        <p:spPr>
          <a:xfrm>
            <a:off x="0" y="1700808"/>
            <a:ext cx="7772400" cy="3960440"/>
          </a:xfrm>
        </p:spPr>
        <p:txBody>
          <a:bodyPr>
            <a:normAutofit fontScale="92500" lnSpcReduction="10000"/>
          </a:bodyPr>
          <a:lstStyle/>
          <a:p>
            <a:pPr marL="502920" indent="-457200">
              <a:buClr>
                <a:schemeClr val="bg2">
                  <a:lumMod val="75000"/>
                </a:schemeClr>
              </a:buClr>
            </a:pPr>
            <a:r>
              <a:rPr lang="ru-RU" dirty="0" smtClean="0"/>
              <a:t>1)</a:t>
            </a:r>
            <a:r>
              <a:rPr lang="ru-RU" dirty="0" err="1" smtClean="0"/>
              <a:t>Wildberries</a:t>
            </a:r>
            <a:endParaRPr lang="ru-RU" dirty="0" smtClean="0"/>
          </a:p>
          <a:p>
            <a:pPr marL="502920" indent="-457200">
              <a:buClr>
                <a:schemeClr val="bg2">
                  <a:lumMod val="75000"/>
                </a:schemeClr>
              </a:buClr>
            </a:pPr>
            <a:endParaRPr lang="ru-RU" dirty="0" smtClean="0"/>
          </a:p>
          <a:p>
            <a:pPr marL="502920" indent="-457200">
              <a:buClr>
                <a:schemeClr val="accent2">
                  <a:lumMod val="20000"/>
                  <a:lumOff val="80000"/>
                </a:schemeClr>
              </a:buClr>
            </a:pPr>
            <a:r>
              <a:rPr lang="ru-RU" dirty="0" smtClean="0"/>
              <a:t>Как начать продавать. Зарегистрироваться на специальном сайте для партнеров магазина и принять договор-оферту, после этого на почту придет ссылка на личный кабинет. В нем надо указать имя бренда, организационно-правовую форму и режим налогообложения, контактные данные. Попросят загрузить ваше коммерческое предложение.</a:t>
            </a:r>
          </a:p>
          <a:p>
            <a:r>
              <a:rPr lang="ru-RU" dirty="0" smtClean="0"/>
              <a:t>Сколько придется отдать </a:t>
            </a:r>
            <a:r>
              <a:rPr lang="ru-RU" dirty="0" err="1" smtClean="0"/>
              <a:t>маркетплейсу</a:t>
            </a:r>
            <a:r>
              <a:rPr lang="ru-RU" dirty="0" smtClean="0"/>
              <a:t>. Сайт берет с продавца комиссию в 5—15%, в зависимости от категории товаров.</a:t>
            </a:r>
          </a:p>
          <a:p>
            <a:r>
              <a:rPr lang="ru-RU" dirty="0" smtClean="0"/>
              <a:t>«</a:t>
            </a:r>
            <a:r>
              <a:rPr lang="ru-RU" dirty="0" err="1" smtClean="0"/>
              <a:t>Вайлдберриз</a:t>
            </a:r>
            <a:r>
              <a:rPr lang="ru-RU" dirty="0" smtClean="0"/>
              <a:t>» отправляет заказы со своих складов, поэтому поставщик должен сначала доставить туда товар. Продавцы могут доставить товары в десятки сортировочных центров по всей стране, а малогабаритные грузы — в пункты выдачи заказов</a:t>
            </a:r>
            <a:endParaRPr lang="ru-RU" dirty="0"/>
          </a:p>
        </p:txBody>
      </p:sp>
      <p:pic>
        <p:nvPicPr>
          <p:cNvPr id="25602" name="Picture 2" descr="https://cdn-front.kwork.ru/pics/t3/66/14681377-1621521566.jpg"/>
          <p:cNvPicPr>
            <a:picLocks noChangeAspect="1" noChangeArrowheads="1"/>
          </p:cNvPicPr>
          <p:nvPr/>
        </p:nvPicPr>
        <p:blipFill>
          <a:blip r:embed="rId2" cstate="print"/>
          <a:srcRect/>
          <a:stretch>
            <a:fillRect/>
          </a:stretch>
        </p:blipFill>
        <p:spPr bwMode="auto">
          <a:xfrm>
            <a:off x="0" y="5750496"/>
            <a:ext cx="2740359" cy="11075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Текст 2"/>
          <p:cNvSpPr>
            <a:spLocks noGrp="1"/>
          </p:cNvSpPr>
          <p:nvPr>
            <p:ph type="body" idx="1"/>
          </p:nvPr>
        </p:nvSpPr>
        <p:spPr>
          <a:xfrm>
            <a:off x="323528" y="1556792"/>
            <a:ext cx="7772400" cy="4032448"/>
          </a:xfrm>
        </p:spPr>
        <p:txBody>
          <a:bodyPr>
            <a:normAutofit fontScale="92500" lnSpcReduction="20000"/>
          </a:bodyPr>
          <a:lstStyle/>
          <a:p>
            <a:r>
              <a:rPr lang="ru-RU" dirty="0" smtClean="0"/>
              <a:t>2)</a:t>
            </a:r>
            <a:r>
              <a:rPr lang="ru-RU" dirty="0" err="1" smtClean="0"/>
              <a:t>Lamoda</a:t>
            </a:r>
            <a:endParaRPr lang="ru-RU" dirty="0" smtClean="0"/>
          </a:p>
          <a:p>
            <a:endParaRPr lang="ru-RU" dirty="0" smtClean="0"/>
          </a:p>
          <a:p>
            <a:r>
              <a:rPr lang="ru-RU" dirty="0" smtClean="0"/>
              <a:t>Как начать продавать. Заполнить заявку, в которой указать организационно-правовую форму, категорию товара, название бренда и цены.</a:t>
            </a:r>
          </a:p>
          <a:p>
            <a:r>
              <a:rPr lang="ru-RU" dirty="0" err="1" smtClean="0"/>
              <a:t>Маркетплейс</a:t>
            </a:r>
            <a:r>
              <a:rPr lang="ru-RU" dirty="0" smtClean="0"/>
              <a:t> работает только с продавцами, которые имеют зарегистрированный торговый знак на бренд и продукцию. Либо нужно предоставить какие-то доказательства, что компания имеет право продавать товары конкретной марки. У продавца должно быть не менее 50 артикулов.</a:t>
            </a:r>
          </a:p>
          <a:p>
            <a:r>
              <a:rPr lang="ru-RU" dirty="0" smtClean="0"/>
              <a:t>Сколько придется отдать </a:t>
            </a:r>
            <a:r>
              <a:rPr lang="ru-RU" dirty="0" err="1" smtClean="0"/>
              <a:t>маркетплейсу</a:t>
            </a:r>
            <a:r>
              <a:rPr lang="ru-RU" dirty="0" smtClean="0"/>
              <a:t>. Комиссия зависит от категории товара, минимум 35% от цены товара. Кроме того, компания берет деньги за доставку и обработку заказов, хранение и маркировку товара. Чтобы разобраться в тарифах, придется изучить сканированные таблицы на сайте «</a:t>
            </a:r>
            <a:r>
              <a:rPr lang="ru-RU" dirty="0" err="1" smtClean="0"/>
              <a:t>Ламоды</a:t>
            </a:r>
            <a:r>
              <a:rPr lang="ru-RU" dirty="0" smtClean="0"/>
              <a:t>»</a:t>
            </a:r>
            <a:endParaRPr lang="ru-RU" dirty="0"/>
          </a:p>
        </p:txBody>
      </p:sp>
      <p:pic>
        <p:nvPicPr>
          <p:cNvPr id="24578" name="Picture 2" descr="https://heaclub.ru/tim/27e6f59f57197a67dd8cff1cc947d320.png"/>
          <p:cNvPicPr>
            <a:picLocks noChangeAspect="1" noChangeArrowheads="1"/>
          </p:cNvPicPr>
          <p:nvPr/>
        </p:nvPicPr>
        <p:blipFill>
          <a:blip r:embed="rId2" cstate="print"/>
          <a:srcRect/>
          <a:stretch>
            <a:fillRect/>
          </a:stretch>
        </p:blipFill>
        <p:spPr bwMode="auto">
          <a:xfrm>
            <a:off x="0" y="5345832"/>
            <a:ext cx="2745281" cy="15121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Текст 2"/>
          <p:cNvSpPr>
            <a:spLocks noGrp="1"/>
          </p:cNvSpPr>
          <p:nvPr>
            <p:ph type="body" idx="1"/>
          </p:nvPr>
        </p:nvSpPr>
        <p:spPr>
          <a:xfrm>
            <a:off x="323528" y="1412776"/>
            <a:ext cx="7772400" cy="3672408"/>
          </a:xfrm>
        </p:spPr>
        <p:txBody>
          <a:bodyPr>
            <a:normAutofit fontScale="92500" lnSpcReduction="10000"/>
          </a:bodyPr>
          <a:lstStyle/>
          <a:p>
            <a:r>
              <a:rPr lang="ru-RU" dirty="0" smtClean="0"/>
              <a:t>3)</a:t>
            </a:r>
            <a:r>
              <a:rPr lang="ru-RU" dirty="0" err="1" smtClean="0"/>
              <a:t>Сдэк.Маркет</a:t>
            </a:r>
            <a:endParaRPr lang="ru-RU" dirty="0" smtClean="0"/>
          </a:p>
          <a:p>
            <a:endParaRPr lang="ru-RU" dirty="0" smtClean="0"/>
          </a:p>
          <a:p>
            <a:r>
              <a:rPr lang="ru-RU" dirty="0" smtClean="0"/>
              <a:t>Как начать продавать. Зарегистрироваться на сайте, после этого — подать заявку на заключение договора, в которой надо указать данные о компании. Если все заполнено правильно, с продавцом заключат договор. Добавить товары и настроить </a:t>
            </a:r>
            <a:r>
              <a:rPr lang="ru-RU" dirty="0" err="1" smtClean="0"/>
              <a:t>аккаунт</a:t>
            </a:r>
            <a:r>
              <a:rPr lang="ru-RU" dirty="0" smtClean="0"/>
              <a:t> можно еще до подписания договора, просто все это время магазин будет неактивным.</a:t>
            </a:r>
          </a:p>
          <a:p>
            <a:r>
              <a:rPr lang="ru-RU" dirty="0" smtClean="0"/>
              <a:t>Сколько придется отдать </a:t>
            </a:r>
            <a:r>
              <a:rPr lang="ru-RU" dirty="0" err="1" smtClean="0"/>
              <a:t>маркетплейсу</a:t>
            </a:r>
            <a:r>
              <a:rPr lang="ru-RU" dirty="0" smtClean="0"/>
              <a:t>. Комиссия за каждую транзакцию составляет 4%. Плюс после трех месяцев работы надо платить комиссию за доставку — 25 Р за каждое отправление. Если покупатель сам забирает товар в торговой точке продавца, платить за доставку не нужно</a:t>
            </a:r>
            <a:endParaRPr lang="ru-RU" dirty="0"/>
          </a:p>
        </p:txBody>
      </p:sp>
      <p:pic>
        <p:nvPicPr>
          <p:cNvPr id="23554" name="Picture 2" descr="https://www.rugento.ru/media/catalog/product/s/d/sdek2.jpg"/>
          <p:cNvPicPr>
            <a:picLocks noChangeAspect="1" noChangeArrowheads="1"/>
          </p:cNvPicPr>
          <p:nvPr/>
        </p:nvPicPr>
        <p:blipFill>
          <a:blip r:embed="rId2" cstate="print"/>
          <a:srcRect/>
          <a:stretch>
            <a:fillRect/>
          </a:stretch>
        </p:blipFill>
        <p:spPr bwMode="auto">
          <a:xfrm>
            <a:off x="395536" y="5236443"/>
            <a:ext cx="5004125" cy="162155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222</TotalTime>
  <Words>1350</Words>
  <Application>Microsoft Office PowerPoint</Application>
  <PresentationFormat>Экран (4:3)</PresentationFormat>
  <Paragraphs>91</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Городская</vt:lpstr>
      <vt:lpstr>Разработка и продвижение бренда PTAXX на маркетплейсе</vt:lpstr>
      <vt:lpstr>Слайд 2</vt:lpstr>
      <vt:lpstr>Слайд 3</vt:lpstr>
      <vt:lpstr>Бренд PTAXX </vt:lpstr>
      <vt:lpstr> </vt:lpstr>
      <vt:lpstr>  </vt:lpstr>
      <vt:lpstr>Выбор маркетплейса для развития бренда</vt:lpstr>
      <vt:lpstr> </vt:lpstr>
      <vt:lpstr> </vt:lpstr>
      <vt:lpstr> </vt:lpstr>
      <vt:lpstr> </vt:lpstr>
      <vt:lpstr>Рекомендации по улучшению продвижения бренда</vt:lpstr>
      <vt:lpstr>вывод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Брокерская деятельность</dc:title>
  <dc:creator>User</dc:creator>
  <cp:lastModifiedBy>User</cp:lastModifiedBy>
  <cp:revision>28</cp:revision>
  <dcterms:created xsi:type="dcterms:W3CDTF">2022-03-02T20:08:40Z</dcterms:created>
  <dcterms:modified xsi:type="dcterms:W3CDTF">2022-05-31T13:10:10Z</dcterms:modified>
</cp:coreProperties>
</file>