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62" r:id="rId2"/>
    <p:sldId id="256" r:id="rId3"/>
    <p:sldId id="257" r:id="rId4"/>
    <p:sldId id="258" r:id="rId5"/>
    <p:sldId id="263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94660"/>
  </p:normalViewPr>
  <p:slideViewPr>
    <p:cSldViewPr snapToGrid="0">
      <p:cViewPr>
        <p:scale>
          <a:sx n="96" d="100"/>
          <a:sy n="96" d="100"/>
        </p:scale>
        <p:origin x="-158" y="3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7A58420-349E-4C3E-935F-29D59CA6FCBF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B6F2946-EF8F-44A1-9D22-B856B6937425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8420-349E-4C3E-935F-29D59CA6FCBF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F2946-EF8F-44A1-9D22-B856B69374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8420-349E-4C3E-935F-29D59CA6FCBF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F2946-EF8F-44A1-9D22-B856B69374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8420-349E-4C3E-935F-29D59CA6FCBF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F2946-EF8F-44A1-9D22-B856B69374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8420-349E-4C3E-935F-29D59CA6FCBF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F2946-EF8F-44A1-9D22-B856B69374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8420-349E-4C3E-935F-29D59CA6FCBF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F2946-EF8F-44A1-9D22-B856B693742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8420-349E-4C3E-935F-29D59CA6FCBF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F2946-EF8F-44A1-9D22-B856B69374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8420-349E-4C3E-935F-29D59CA6FCBF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F2946-EF8F-44A1-9D22-B856B69374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8420-349E-4C3E-935F-29D59CA6FCBF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F2946-EF8F-44A1-9D22-B856B69374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8420-349E-4C3E-935F-29D59CA6FCBF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F2946-EF8F-44A1-9D22-B856B6937425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8420-349E-4C3E-935F-29D59CA6FCBF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F2946-EF8F-44A1-9D22-B856B69374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A58420-349E-4C3E-935F-29D59CA6FCBF}" type="datetimeFigureOut">
              <a:rPr lang="ru-RU" smtClean="0"/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B6F2946-EF8F-44A1-9D22-B856B693742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179" y="286246"/>
            <a:ext cx="10378433" cy="5837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 descr="dop_mon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7" t="19556" r="8746" b="19556"/>
          <a:stretch>
            <a:fillRect/>
          </a:stretch>
        </p:blipFill>
        <p:spPr bwMode="auto">
          <a:xfrm>
            <a:off x="10119362" y="0"/>
            <a:ext cx="1882140" cy="5822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949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93418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Особые проблемы, возникающие при обучении </a:t>
            </a:r>
            <a:r>
              <a:rPr lang="ru-RU" sz="2400" dirty="0"/>
              <a:t>иностранных студентов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94704"/>
            <a:ext cx="12192000" cy="5763296"/>
          </a:xfrm>
        </p:spPr>
        <p:txBody>
          <a:bodyPr/>
          <a:lstStyle/>
          <a:p>
            <a:pPr algn="l"/>
            <a:r>
              <a:rPr lang="ru-RU" dirty="0" smtClean="0"/>
              <a:t>1)Проблемы иностранных студентов с языком</a:t>
            </a:r>
          </a:p>
          <a:p>
            <a:pPr algn="l"/>
            <a:r>
              <a:rPr lang="ru-RU" dirty="0" smtClean="0"/>
              <a:t>2)Отсутствием </a:t>
            </a:r>
            <a:r>
              <a:rPr lang="ru-RU" dirty="0"/>
              <a:t>опыта общения иностранных студентов с </a:t>
            </a:r>
            <a:r>
              <a:rPr lang="ru-RU" dirty="0" smtClean="0"/>
              <a:t>русскими</a:t>
            </a:r>
          </a:p>
          <a:p>
            <a:pPr algn="l"/>
            <a:r>
              <a:rPr lang="ru-RU" dirty="0" smtClean="0"/>
              <a:t>студентами;</a:t>
            </a:r>
          </a:p>
          <a:p>
            <a:pPr algn="l"/>
            <a:r>
              <a:rPr lang="ru-RU" dirty="0" smtClean="0"/>
              <a:t> 3)Проблема </a:t>
            </a:r>
            <a:r>
              <a:rPr lang="ru-RU" dirty="0"/>
              <a:t>с учёбой</a:t>
            </a:r>
            <a:endParaRPr lang="ru-RU" dirty="0" smtClean="0"/>
          </a:p>
          <a:p>
            <a:pPr algn="l"/>
            <a:r>
              <a:rPr lang="ru-RU" dirty="0" smtClean="0"/>
              <a:t>3)Проживанием </a:t>
            </a:r>
            <a:r>
              <a:rPr lang="ru-RU" dirty="0"/>
              <a:t>замкнутыми группами</a:t>
            </a:r>
            <a:r>
              <a:rPr lang="ru-RU" dirty="0" smtClean="0"/>
              <a:t>.</a:t>
            </a:r>
          </a:p>
          <a:p>
            <a:pPr algn="l"/>
            <a:r>
              <a:rPr lang="ru-RU" dirty="0" smtClean="0"/>
              <a:t>4)Низкая мотивацией иностранных студентов </a:t>
            </a:r>
            <a:r>
              <a:rPr lang="ru-RU" dirty="0"/>
              <a:t>к изучению русского языка в связи с другим направлением профессиональной деятельности;</a:t>
            </a:r>
          </a:p>
        </p:txBody>
      </p:sp>
      <p:pic>
        <p:nvPicPr>
          <p:cNvPr id="4" name="Рисунок 3" descr="dop_mon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7" t="19556" r="8746" b="19556"/>
          <a:stretch>
            <a:fillRect/>
          </a:stretch>
        </p:blipFill>
        <p:spPr bwMode="auto">
          <a:xfrm>
            <a:off x="10309860" y="0"/>
            <a:ext cx="1882140" cy="5822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169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      </a:t>
            </a:r>
            <a:r>
              <a:rPr lang="ru-RU" sz="2800" b="1" dirty="0" smtClean="0"/>
              <a:t>1)Проблемы иностранных студентов с языком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8035" y="1493949"/>
            <a:ext cx="10825767" cy="4683014"/>
          </a:xfrm>
        </p:spPr>
        <p:txBody>
          <a:bodyPr>
            <a:normAutofit fontScale="92500"/>
          </a:bodyPr>
          <a:lstStyle/>
          <a:p>
            <a:r>
              <a:rPr lang="ru-RU" dirty="0"/>
              <a:t>Изучение иностранцами русского языка начинается с фонетики, другими словами, знакомства со звуками. Скорость овладения звуками русского языка зависит от того, насколько близки друг к другу звуки русского и родного языка того или иного иностранца. Например, у иранцев нет звука «ы», поэтому они часто его путают с «и», вьетнамцы, наоборот, не могут усвоить звук «б» и заменяют его на «в». Но чаще всего, для многих иностранцев сложности возникают с шипящими. Конечно, во многих языках они есть, но не в таком наборе. Понять разницу между всегда твёрдым «ш» и всегда мягким «щ», а также не спутать эти два звука с «ч» часто представляется задачей не из простых, а ведь именно правильное произношение часто является залогом понимания со стороны русских ребят. Чего только стоят два, на вид, простых слова: «чаша» и «чаща»!</a:t>
            </a:r>
          </a:p>
        </p:txBody>
      </p:sp>
      <p:pic>
        <p:nvPicPr>
          <p:cNvPr id="4" name="Рисунок 3" descr="dop_mon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7" t="19556" r="8746" b="19556"/>
          <a:stretch>
            <a:fillRect/>
          </a:stretch>
        </p:blipFill>
        <p:spPr bwMode="auto">
          <a:xfrm>
            <a:off x="7293834" y="-101376"/>
            <a:ext cx="1882140" cy="5822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15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2)Отсутствием опыта общения иностранных студентов с русскими.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 Проблема адаптации иностранных студентов в российском вузе является одной из важнейших задач, которую приходится решать, как руководству ВУЗа, так и факультету и преподавателям. С первых дней пребывания в российском вузе иностранные студенты находятся в непривычной для них социокультурной, языковой и национальной среде, в которой им предстоит адаптироваться в кратчайшие сроки. Поэтому успешное управление учебно-воспитательным процессом для иностранных студентов является неотъемлемой частью решения задачи адаптации. Эффективная адаптация повышает качество и уровень обучения иностранных студентов, обеспечивает высокую </a:t>
            </a:r>
            <a:r>
              <a:rPr lang="ru-RU" sz="2000" dirty="0" err="1"/>
              <a:t>мотивированность</a:t>
            </a:r>
            <a:r>
              <a:rPr lang="ru-RU" sz="2000" dirty="0"/>
              <a:t> овладения знаниями, умениями и навыками.</a:t>
            </a:r>
          </a:p>
        </p:txBody>
      </p:sp>
      <p:pic>
        <p:nvPicPr>
          <p:cNvPr id="4" name="Рисунок 3" descr="dop_mon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7" t="19556" r="8746" b="19556"/>
          <a:stretch>
            <a:fillRect/>
          </a:stretch>
        </p:blipFill>
        <p:spPr bwMode="auto">
          <a:xfrm>
            <a:off x="7521936" y="4"/>
            <a:ext cx="1882140" cy="5822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240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 мы привыкли общаться и учиться на родном языке, нам было трудно понять на другом языке предметы, которые знаем, и имеем малую информацию, но не можем объяснить на русском  языке</a:t>
            </a:r>
            <a:r>
              <a:rPr lang="ru-RU" sz="3200" dirty="0"/>
              <a:t>.</a:t>
            </a:r>
          </a:p>
          <a:p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0549" y="1002065"/>
            <a:ext cx="85794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/>
              <a:t>3)Проблема с учёбой</a:t>
            </a:r>
          </a:p>
        </p:txBody>
      </p:sp>
      <p:pic>
        <p:nvPicPr>
          <p:cNvPr id="4" name="Рисунок 3" descr="dop_mon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7" t="19556" r="8746" b="19556"/>
          <a:stretch>
            <a:fillRect/>
          </a:stretch>
        </p:blipFill>
        <p:spPr bwMode="auto">
          <a:xfrm>
            <a:off x="7172079" y="5182"/>
            <a:ext cx="1882140" cy="5822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268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008" y="853628"/>
            <a:ext cx="10131425" cy="8328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4)Проживанием замкнутыми группами.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ctr"/>
            <a:r>
              <a:rPr lang="ru-RU" sz="2800" dirty="0" smtClean="0">
                <a:effectLst/>
              </a:rPr>
              <a:t>Из за не знания языка иностранные студенты в основном пытаются быт рядом с соотечественником который немного знает язык. По этому лучше решение это . организация смешанного проживания русских и китайских студентов с учетом психологической совместимости (в сотрудничестве с психологическими службами вуза);</a:t>
            </a:r>
            <a:br>
              <a:rPr lang="ru-RU" sz="2800" dirty="0" smtClean="0">
                <a:effectLst/>
              </a:rPr>
            </a:br>
            <a:endParaRPr lang="ru-RU" sz="2800" dirty="0"/>
          </a:p>
        </p:txBody>
      </p:sp>
      <p:pic>
        <p:nvPicPr>
          <p:cNvPr id="4" name="Рисунок 3" descr="dop_mon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7" t="19556" r="8746" b="19556"/>
          <a:stretch>
            <a:fillRect/>
          </a:stretch>
        </p:blipFill>
        <p:spPr bwMode="auto">
          <a:xfrm>
            <a:off x="7561692" y="4"/>
            <a:ext cx="1882140" cy="5822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987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0979" y="672502"/>
            <a:ext cx="10515600" cy="157477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5)Низкая мотивацией иностранных студентов к изучению русского языка в связи с другим направлением профессиональной деятельности;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dirty="0"/>
              <a:t>повышение мотивации к изучению русского языка за счет активного включения в культурное пространство учебного заведения и приобщения к культурным традициям русского народа. А </a:t>
            </a:r>
            <a:r>
              <a:rPr lang="ru-RU" dirty="0" smtClean="0"/>
              <a:t>также обучение </a:t>
            </a:r>
            <a:r>
              <a:rPr lang="ru-RU" dirty="0"/>
              <a:t>необходимо ориентировать не только на развитие языковой и коммуникативной компетентности студента, а рассматривать его как инструмент «внедрения», «включения» </a:t>
            </a:r>
            <a:r>
              <a:rPr lang="ru-RU" sz="2800" dirty="0"/>
              <a:t>личности в русскую, а затем и в мировую </a:t>
            </a:r>
            <a:r>
              <a:rPr lang="ru-RU" sz="2800" dirty="0" smtClean="0"/>
              <a:t>культуру.</a:t>
            </a:r>
            <a:endParaRPr lang="ru-RU" sz="2800" dirty="0"/>
          </a:p>
        </p:txBody>
      </p:sp>
      <p:pic>
        <p:nvPicPr>
          <p:cNvPr id="4" name="Рисунок 3" descr="dop_mon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7" t="19556" r="8746" b="19556"/>
          <a:stretch>
            <a:fillRect/>
          </a:stretch>
        </p:blipFill>
        <p:spPr bwMode="auto">
          <a:xfrm>
            <a:off x="7347007" y="0"/>
            <a:ext cx="1882140" cy="5822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679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i?id=f0bbcf2b614ac5bc00630e4bff39f9c63a4d0779-7999331-images-thumbs&amp;n=13&amp;exp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166"/>
            <a:ext cx="12192000" cy="678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 descr="dop_mon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7" t="19556" r="8746" b="19556"/>
          <a:stretch>
            <a:fillRect/>
          </a:stretch>
        </p:blipFill>
        <p:spPr bwMode="auto">
          <a:xfrm>
            <a:off x="10243767" y="41170"/>
            <a:ext cx="1882140" cy="5822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879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125</TotalTime>
  <Words>368</Words>
  <Application>Microsoft Office PowerPoint</Application>
  <PresentationFormat>Произвольный</PresentationFormat>
  <Paragraphs>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Остин</vt:lpstr>
      <vt:lpstr>Презентация PowerPoint</vt:lpstr>
      <vt:lpstr>Особые проблемы, возникающие при обучении иностранных студентов </vt:lpstr>
      <vt:lpstr>      1)Проблемы иностранных студентов с языком</vt:lpstr>
      <vt:lpstr>2)Отсутствием опыта общения иностранных студентов с русскими.</vt:lpstr>
      <vt:lpstr>Презентация PowerPoint</vt:lpstr>
      <vt:lpstr> 4)Проживанием замкнутыми группами.</vt:lpstr>
      <vt:lpstr>  5)Низкая мотивацией иностранных студентов к изучению русского языка в связи с другим направлением профессиональной деятельности; </vt:lpstr>
      <vt:lpstr>Презентация PowerPoint</vt:lpstr>
    </vt:vector>
  </TitlesOfParts>
  <Company>Ya Blondinko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Особые проблемы, возникающие при обучении иностранных студентов</dc:title>
  <dc:creator>1</dc:creator>
  <cp:lastModifiedBy>Acer</cp:lastModifiedBy>
  <cp:revision>9</cp:revision>
  <dcterms:created xsi:type="dcterms:W3CDTF">2023-03-28T01:15:11Z</dcterms:created>
  <dcterms:modified xsi:type="dcterms:W3CDTF">2023-05-25T08:41:39Z</dcterms:modified>
</cp:coreProperties>
</file>