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4" r:id="rId6"/>
    <p:sldId id="262" r:id="rId7"/>
    <p:sldId id="263" r:id="rId8"/>
    <p:sldId id="265" r:id="rId9"/>
    <p:sldId id="266" r:id="rId10"/>
    <p:sldId id="267" r:id="rId11"/>
    <p:sldId id="270" r:id="rId12"/>
  </p:sldIdLst>
  <p:sldSz cx="18288000" cy="10287000"/>
  <p:notesSz cx="18288000" cy="10287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qum" panose="020B0604020202020204" charset="0"/>
      <p:bold r:id="rId1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43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>
      <p:cViewPr varScale="1">
        <p:scale>
          <a:sx n="47" d="100"/>
          <a:sy n="47" d="100"/>
        </p:scale>
        <p:origin x="-858" y="-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earchthisweb.com/wallpaper/thumb1000/main1000_samsung-galaxy-note-8_2560x1440_cl8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BC8F3DE-B210-7873-6C96-78955B3D7E73}"/>
              </a:ext>
            </a:extLst>
          </p:cNvPr>
          <p:cNvSpPr txBox="1"/>
          <p:nvPr/>
        </p:nvSpPr>
        <p:spPr>
          <a:xfrm>
            <a:off x="5143472" y="3786178"/>
            <a:ext cx="74155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0" i="0" u="none" strike="noStrike" dirty="0" smtClean="0">
                <a:solidFill>
                  <a:schemeClr val="bg1"/>
                </a:solidFill>
                <a:effectLst/>
                <a:latin typeface="Aqum" panose="02000500000000000000" pitchFamily="2" charset="0"/>
              </a:rPr>
              <a:t>Создание </a:t>
            </a:r>
            <a:r>
              <a:rPr lang="ru-RU" sz="4000" b="0" i="0" u="none" strike="noStrike" dirty="0">
                <a:solidFill>
                  <a:schemeClr val="bg1"/>
                </a:solidFill>
                <a:effectLst/>
                <a:latin typeface="Aqum" panose="02000500000000000000" pitchFamily="2" charset="0"/>
              </a:rPr>
              <a:t>и продвижение </a:t>
            </a:r>
            <a:r>
              <a:rPr lang="ru-RU" sz="4000" b="0" i="0" u="none" strike="noStrike" dirty="0" smtClean="0">
                <a:solidFill>
                  <a:schemeClr val="bg1"/>
                </a:solidFill>
                <a:effectLst/>
                <a:latin typeface="Aqum" panose="02000500000000000000" pitchFamily="2" charset="0"/>
              </a:rPr>
              <a:t>сообщества в </a:t>
            </a:r>
          </a:p>
          <a:p>
            <a:pPr algn="ctr"/>
            <a:r>
              <a:rPr lang="ru-RU" sz="4000" b="0" i="0" u="none" strike="noStrike" dirty="0" smtClean="0">
                <a:solidFill>
                  <a:schemeClr val="bg1"/>
                </a:solidFill>
                <a:effectLst/>
                <a:latin typeface="Aqum" panose="02000500000000000000" pitchFamily="2" charset="0"/>
              </a:rPr>
              <a:t>Яндекс</a:t>
            </a:r>
            <a:r>
              <a:rPr lang="ru-RU" sz="4000" b="0" i="0" u="none" strike="noStrike" dirty="0" smtClean="0">
                <a:solidFill>
                  <a:schemeClr val="bg1"/>
                </a:solidFill>
                <a:effectLst/>
                <a:latin typeface="Aqum" panose="02000500000000000000" pitchFamily="2" charset="0"/>
              </a:rPr>
              <a:t>. Дзен</a:t>
            </a:r>
            <a:endParaRPr lang="ru-RU" sz="4000" b="0" i="0" u="none" strike="noStrike" dirty="0">
              <a:solidFill>
                <a:schemeClr val="bg1"/>
              </a:solidFill>
              <a:effectLst/>
              <a:latin typeface="Aqum" panose="02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BC8F3DE-B210-7873-6C96-78955B3D7E73}"/>
              </a:ext>
            </a:extLst>
          </p:cNvPr>
          <p:cNvSpPr txBox="1"/>
          <p:nvPr/>
        </p:nvSpPr>
        <p:spPr>
          <a:xfrm>
            <a:off x="5286348" y="1142972"/>
            <a:ext cx="74155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qum" charset="0"/>
                <a:cs typeface="Times New Roman" pitchFamily="18" charset="0"/>
              </a:rPr>
              <a:t>Туры выходного дня из города Иваново</a:t>
            </a:r>
            <a:endParaRPr lang="ru-RU" sz="4400" b="0" i="0" u="none" strike="noStrike" dirty="0">
              <a:solidFill>
                <a:schemeClr val="bg1"/>
              </a:solidFill>
              <a:effectLst/>
              <a:latin typeface="Aqum" charset="0"/>
              <a:cs typeface="Times New Roman" pitchFamily="18" charset="0"/>
            </a:endParaRPr>
          </a:p>
        </p:txBody>
      </p:sp>
      <p:pic>
        <p:nvPicPr>
          <p:cNvPr id="12289" name="Picture 1" descr="C:\Users\T\Downloads\2023-12-21_22-00-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01592">
            <a:off x="210848" y="275122"/>
            <a:ext cx="4908526" cy="3207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0" name="Picture 2" descr="C:\Users\T\Downloads\2023-12-21_22-01-3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851774">
            <a:off x="12463524" y="131460"/>
            <a:ext cx="5650562" cy="4234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1" name="Picture 3" descr="C:\Users\T\Downloads\2023-12-21_22-02-5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129033">
            <a:off x="360622" y="4112442"/>
            <a:ext cx="5164578" cy="5635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2" name="Picture 4" descr="C:\Users\T\Downloads\2023-12-21_22-04-1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91931">
            <a:off x="12031190" y="4502484"/>
            <a:ext cx="5681674" cy="5695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6F424C3-A2BB-D910-CDC0-07CD24118D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04" y="8001020"/>
            <a:ext cx="4867632" cy="193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9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searchthisweb.com/wallpaper/thumb1000/main1000_samsung-galaxy-note-8_2560x1440_cl8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8703A7-86D8-6058-8EB0-6BA2F95509EE}"/>
              </a:ext>
            </a:extLst>
          </p:cNvPr>
          <p:cNvSpPr txBox="1"/>
          <p:nvPr/>
        </p:nvSpPr>
        <p:spPr>
          <a:xfrm>
            <a:off x="392929" y="494382"/>
            <a:ext cx="57912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Aqum" panose="02000500000000000000" pitchFamily="2" charset="0"/>
              </a:rPr>
              <a:t>Узнать</a:t>
            </a:r>
            <a:r>
              <a:rPr lang="en-US" sz="4000" dirty="0">
                <a:solidFill>
                  <a:schemeClr val="bg1"/>
                </a:solidFill>
                <a:latin typeface="Aqum" panose="02000500000000000000" pitchFamily="2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Aqum" panose="02000500000000000000" pitchFamily="2" charset="0"/>
              </a:rPr>
              <a:t>много новой интересной информации </a:t>
            </a:r>
            <a:endParaRPr lang="ru-RU" sz="4000" dirty="0" smtClean="0">
              <a:solidFill>
                <a:schemeClr val="bg1"/>
              </a:solidFill>
              <a:latin typeface="Aqum" panose="02000500000000000000" pitchFamily="2" charset="0"/>
            </a:endParaRP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Aqum" panose="02000500000000000000" pitchFamily="2" charset="0"/>
              </a:rPr>
              <a:t>о туристических направлениях нашей КРАЯ</a:t>
            </a:r>
            <a:endParaRPr lang="ru-RU" sz="4000" dirty="0">
              <a:solidFill>
                <a:schemeClr val="bg1"/>
              </a:solidFill>
              <a:latin typeface="Aqum" panose="02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F5F3539-8956-115A-C553-FB9F4A97FDD7}"/>
              </a:ext>
            </a:extLst>
          </p:cNvPr>
          <p:cNvSpPr txBox="1"/>
          <p:nvPr/>
        </p:nvSpPr>
        <p:spPr>
          <a:xfrm>
            <a:off x="4483678" y="6655668"/>
            <a:ext cx="932064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Aqum" panose="02000500000000000000" pitchFamily="2" charset="0"/>
              </a:rPr>
              <a:t>Овладеть навыками поиска, структурирования и грамотной подачи информации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98F50BF-5AC6-4308-B9D3-D32863C6EC84}"/>
              </a:ext>
            </a:extLst>
          </p:cNvPr>
          <p:cNvSpPr txBox="1"/>
          <p:nvPr/>
        </p:nvSpPr>
        <p:spPr>
          <a:xfrm>
            <a:off x="11215702" y="494382"/>
            <a:ext cx="674196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latin typeface="Aqum" panose="02000500000000000000" pitchFamily="2" charset="0"/>
              </a:rPr>
              <a:t>Овладеть навыками использования мультимедийных технологий</a:t>
            </a:r>
          </a:p>
        </p:txBody>
      </p:sp>
      <p:pic>
        <p:nvPicPr>
          <p:cNvPr id="3075" name="Picture 3" descr="\\Rtk-1\обмен\ТИХОН\free-icon-spiritual-19002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52" y="4987822"/>
            <a:ext cx="4876191" cy="4876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Rtk-1\обмен\ТИХОН\free-icon-yoga-497185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338" y="4214806"/>
            <a:ext cx="4876191" cy="4876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Rtk-1\обмен\ТИХОН\free-icon-compliance-447430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904" y="1534161"/>
            <a:ext cx="4876191" cy="4876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878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earchthisweb.com/wallpaper/thumb1000/main1000_samsung-galaxy-note-8_2560x1440_cl8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3643302"/>
            <a:ext cx="1828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chemeClr val="bg1"/>
                </a:solidFill>
                <a:latin typeface="Aqum" panose="020B0604020202020204" charset="0"/>
                <a:cs typeface="Times New Roman" pitchFamily="18" charset="0"/>
              </a:rPr>
              <a:t>Вопросы</a:t>
            </a:r>
            <a:r>
              <a:rPr lang="en-US" sz="9600" dirty="0" smtClean="0">
                <a:solidFill>
                  <a:schemeClr val="bg1"/>
                </a:solidFill>
                <a:latin typeface="Aqum" panose="020B0604020202020204" charset="0"/>
                <a:cs typeface="Times New Roman" pitchFamily="18" charset="0"/>
              </a:rPr>
              <a:t>?</a:t>
            </a:r>
            <a:endParaRPr lang="ru-RU" sz="9600" dirty="0">
              <a:solidFill>
                <a:schemeClr val="bg1"/>
              </a:solidFill>
              <a:latin typeface="Aqum" panose="020B060402020202020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234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earchthisweb.com/wallpaper/thumb1000/main1000_samsung-galaxy-note-8_2560x1440_cl8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14024E-131E-A271-7F10-05AC32EB2805}"/>
              </a:ext>
            </a:extLst>
          </p:cNvPr>
          <p:cNvSpPr txBox="1"/>
          <p:nvPr/>
        </p:nvSpPr>
        <p:spPr>
          <a:xfrm>
            <a:off x="0" y="2214542"/>
            <a:ext cx="18288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4000" dirty="0" smtClean="0">
              <a:solidFill>
                <a:schemeClr val="bg1"/>
              </a:solidFill>
              <a:latin typeface="Aqum" panose="02000500000000000000" pitchFamily="2" charset="0"/>
            </a:endParaRPr>
          </a:p>
          <a:p>
            <a:pPr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Aqum" panose="02000500000000000000" pitchFamily="2" charset="0"/>
              </a:rPr>
              <a:t>Недостаток информации и вариантов </a:t>
            </a:r>
          </a:p>
          <a:p>
            <a:pPr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Aqum" panose="02000500000000000000" pitchFamily="2" charset="0"/>
              </a:rPr>
              <a:t>с отправлением </a:t>
            </a:r>
          </a:p>
          <a:p>
            <a:pPr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Aqum" panose="02000500000000000000" pitchFamily="2" charset="0"/>
              </a:rPr>
              <a:t>из г.Иваново </a:t>
            </a:r>
          </a:p>
          <a:p>
            <a:pPr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Aqum" panose="02000500000000000000" pitchFamily="2" charset="0"/>
              </a:rPr>
              <a:t>для развития межрегионального туризма</a:t>
            </a:r>
            <a:endParaRPr lang="ru-RU" sz="4000" dirty="0">
              <a:solidFill>
                <a:schemeClr val="bg1"/>
              </a:solidFill>
              <a:latin typeface="Aqum" panose="02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71468"/>
            <a:ext cx="1828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Aqum" charset="0"/>
                <a:cs typeface="Times New Roman" pitchFamily="18" charset="0"/>
              </a:rPr>
              <a:t>Проблематика</a:t>
            </a:r>
            <a:endParaRPr lang="ru-RU" sz="4800" dirty="0">
              <a:solidFill>
                <a:schemeClr val="bg1"/>
              </a:solidFill>
              <a:latin typeface="Aqum" charset="0"/>
              <a:cs typeface="Times New Roman" pitchFamily="18" charset="0"/>
            </a:endParaRPr>
          </a:p>
        </p:txBody>
      </p:sp>
      <p:pic>
        <p:nvPicPr>
          <p:cNvPr id="1027" name="Picture 3" descr="\\Rtk-1\обмен\ТИХОН\free-icon-question-sign-253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5153">
            <a:off x="1535443" y="6152491"/>
            <a:ext cx="3713135" cy="371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Rtk-1\обмен\ТИХОН\free-icon-question-sign-253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6346">
            <a:off x="13632787" y="6181879"/>
            <a:ext cx="3713135" cy="371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\\Rtk-1\обмен\ТИХОН\free-icon-question-sign-253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7267">
            <a:off x="7498534" y="6185735"/>
            <a:ext cx="3713135" cy="371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Rtk-1\обмен\ТИХОН\free-icon-question-sign-253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5153">
            <a:off x="-298470" y="471329"/>
            <a:ext cx="3713135" cy="371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Rtk-1\обмен\ТИХОН\free-icon-question-sign-253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5815">
            <a:off x="14640900" y="141978"/>
            <a:ext cx="3713135" cy="371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85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searchthisweb.com/wallpaper/thumb1000/main1000_samsung-galaxy-note-8_2560x1440_cl8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5A910C-2FA8-879A-A6F3-29D0D6506109}"/>
              </a:ext>
            </a:extLst>
          </p:cNvPr>
          <p:cNvSpPr txBox="1"/>
          <p:nvPr/>
        </p:nvSpPr>
        <p:spPr>
          <a:xfrm>
            <a:off x="0" y="1071534"/>
            <a:ext cx="18288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0" dirty="0" err="1" smtClean="0">
                <a:solidFill>
                  <a:schemeClr val="bg1"/>
                </a:solidFill>
                <a:latin typeface="Aqum" panose="02000500000000000000" pitchFamily="2" charset="0"/>
              </a:rPr>
              <a:t>Яндекс</a:t>
            </a:r>
            <a:r>
              <a:rPr lang="ru-RU" sz="2500" dirty="0" err="1" smtClean="0">
                <a:solidFill>
                  <a:schemeClr val="bg1"/>
                </a:solidFill>
                <a:latin typeface="Aqum" panose="02000500000000000000" pitchFamily="2" charset="0"/>
              </a:rPr>
              <a:t>.</a:t>
            </a:r>
            <a:r>
              <a:rPr lang="ru-RU" sz="8000" dirty="0" err="1" smtClean="0">
                <a:solidFill>
                  <a:schemeClr val="bg1"/>
                </a:solidFill>
                <a:latin typeface="Aqum" panose="02000500000000000000" pitchFamily="2" charset="0"/>
              </a:rPr>
              <a:t>ДЗЕН</a:t>
            </a:r>
            <a:endParaRPr lang="ru-RU" sz="8000" dirty="0">
              <a:solidFill>
                <a:schemeClr val="bg1"/>
              </a:solidFill>
              <a:latin typeface="Aqum" panose="02000500000000000000" pitchFamily="2" charset="0"/>
            </a:endParaRPr>
          </a:p>
        </p:txBody>
      </p:sp>
      <p:pic>
        <p:nvPicPr>
          <p:cNvPr id="10" name="Picture 2" descr="https://avatars.dzeninfra.ru/get-zen-qr/271828/652e299b7bec1322d7eccc2d/or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52" y="2571732"/>
            <a:ext cx="6786610" cy="6786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085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searchthisweb.com/wallpaper/thumb1000/main1000_samsung-galaxy-note-8_2560x1440_cl8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29C37A3-9F16-C2A3-67A4-853F4B7D8060}"/>
              </a:ext>
            </a:extLst>
          </p:cNvPr>
          <p:cNvSpPr txBox="1"/>
          <p:nvPr/>
        </p:nvSpPr>
        <p:spPr>
          <a:xfrm>
            <a:off x="0" y="357154"/>
            <a:ext cx="1828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dirty="0" err="1" smtClean="0">
                <a:solidFill>
                  <a:schemeClr val="bg1"/>
                </a:solidFill>
                <a:latin typeface="Aqum" panose="02000500000000000000" pitchFamily="2" charset="0"/>
              </a:rPr>
              <a:t>ЦелИ</a:t>
            </a:r>
            <a:r>
              <a:rPr lang="ru-RU" sz="4800" dirty="0" smtClean="0">
                <a:solidFill>
                  <a:schemeClr val="bg1"/>
                </a:solidFill>
                <a:latin typeface="Aqum" panose="02000500000000000000" pitchFamily="2" charset="0"/>
              </a:rPr>
              <a:t> проекта</a:t>
            </a:r>
            <a:endParaRPr lang="ru-RU" sz="4800" dirty="0">
              <a:solidFill>
                <a:schemeClr val="bg1"/>
              </a:solidFill>
              <a:latin typeface="Aqum" panose="02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0C0A0D-8946-06EE-E599-2F99646AF220}"/>
              </a:ext>
            </a:extLst>
          </p:cNvPr>
          <p:cNvSpPr txBox="1"/>
          <p:nvPr/>
        </p:nvSpPr>
        <p:spPr>
          <a:xfrm rot="21348580">
            <a:off x="11559681" y="1219517"/>
            <a:ext cx="60722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800" dirty="0" smtClean="0">
                <a:solidFill>
                  <a:schemeClr val="bg1"/>
                </a:solidFill>
                <a:latin typeface="Aqum" charset="0"/>
                <a:cs typeface="Times New Roman" pitchFamily="18" charset="0"/>
              </a:rPr>
              <a:t>Составление экскурсионных туров из Иваново в соседние области</a:t>
            </a:r>
            <a:endParaRPr lang="ru-RU" sz="2800" dirty="0">
              <a:solidFill>
                <a:schemeClr val="bg1"/>
              </a:solidFill>
              <a:latin typeface="Aqum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9AC01AF-B650-9F3A-5DE4-90D7790AD340}"/>
              </a:ext>
            </a:extLst>
          </p:cNvPr>
          <p:cNvSpPr txBox="1"/>
          <p:nvPr/>
        </p:nvSpPr>
        <p:spPr>
          <a:xfrm>
            <a:off x="7429488" y="1857352"/>
            <a:ext cx="328614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qum" charset="0"/>
                <a:cs typeface="Times New Roman" pitchFamily="18" charset="0"/>
              </a:rPr>
              <a:t>ПРИВЛЕЧЕНИЕ АУДИТОРИИ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Aqum" panose="02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5516EDD-9610-81B1-0D8C-89AB78810AEF}"/>
              </a:ext>
            </a:extLst>
          </p:cNvPr>
          <p:cNvSpPr txBox="1"/>
          <p:nvPr/>
        </p:nvSpPr>
        <p:spPr>
          <a:xfrm rot="481383">
            <a:off x="545053" y="769892"/>
            <a:ext cx="550072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qum" charset="0"/>
                <a:cs typeface="Times New Roman" pitchFamily="18" charset="0"/>
              </a:rPr>
              <a:t>Предоставление достоверной информации с подробным описанием маршрута, </a:t>
            </a:r>
            <a:r>
              <a:rPr lang="ru-RU" sz="2800" dirty="0" err="1" smtClean="0">
                <a:solidFill>
                  <a:schemeClr val="bg1"/>
                </a:solidFill>
                <a:latin typeface="Aqum" charset="0"/>
                <a:cs typeface="Times New Roman" pitchFamily="18" charset="0"/>
              </a:rPr>
              <a:t>тайминга</a:t>
            </a:r>
            <a:r>
              <a:rPr lang="ru-RU" sz="2800" dirty="0" smtClean="0">
                <a:solidFill>
                  <a:schemeClr val="bg1"/>
                </a:solidFill>
                <a:latin typeface="Aqum" charset="0"/>
                <a:cs typeface="Times New Roman" pitchFamily="18" charset="0"/>
              </a:rPr>
              <a:t> и возможных вариантов время препровождение</a:t>
            </a:r>
            <a:endParaRPr lang="ru-RU" sz="2800" dirty="0">
              <a:solidFill>
                <a:schemeClr val="bg1"/>
              </a:solidFill>
              <a:latin typeface="Aqum" charset="0"/>
              <a:cs typeface="Times New Roman" pitchFamily="18" charset="0"/>
            </a:endParaRPr>
          </a:p>
        </p:txBody>
      </p:sp>
      <p:pic>
        <p:nvPicPr>
          <p:cNvPr id="9217" name="Picture 1" descr="C:\Users\T\Downloads\2023-12-21_23-14-5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30214" y="3143236"/>
            <a:ext cx="4791422" cy="6429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19" name="Picture 3" descr="C:\Users\T\Downloads\2023-12-21_23-17-5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52628">
            <a:off x="565107" y="5141269"/>
            <a:ext cx="4362450" cy="4286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20" name="Picture 4" descr="C:\Users\T\Downloads\2023-12-21_23-19-4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52" y="3428988"/>
            <a:ext cx="6334127" cy="4229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930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searchthisweb.com/wallpaper/thumb1000/main1000_samsung-galaxy-note-8_2560x1440_cl8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9A7245-9E3A-8E0D-7A6A-F2D6309D1E03}"/>
              </a:ext>
            </a:extLst>
          </p:cNvPr>
          <p:cNvSpPr txBox="1"/>
          <p:nvPr/>
        </p:nvSpPr>
        <p:spPr>
          <a:xfrm>
            <a:off x="6500794" y="1643038"/>
            <a:ext cx="4800600" cy="1708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500" dirty="0">
                <a:solidFill>
                  <a:schemeClr val="tx1"/>
                </a:solidFill>
                <a:latin typeface="Aqum" panose="02000500000000000000" pitchFamily="2" charset="0"/>
              </a:rPr>
              <a:t>Успешное продвижение </a:t>
            </a:r>
            <a:r>
              <a:rPr lang="ru-RU" sz="3500" dirty="0" smtClean="0">
                <a:solidFill>
                  <a:schemeClr val="tx1"/>
                </a:solidFill>
                <a:latin typeface="Aqum" panose="02000500000000000000" pitchFamily="2" charset="0"/>
              </a:rPr>
              <a:t>сообщества</a:t>
            </a:r>
            <a:endParaRPr lang="ru-RU" sz="3500" dirty="0">
              <a:solidFill>
                <a:schemeClr val="tx1"/>
              </a:solidFill>
              <a:latin typeface="Aqum" panose="02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68E382-6D7F-C802-6757-209FD423C3EE}"/>
              </a:ext>
            </a:extLst>
          </p:cNvPr>
          <p:cNvSpPr txBox="1"/>
          <p:nvPr/>
        </p:nvSpPr>
        <p:spPr>
          <a:xfrm>
            <a:off x="6729394" y="3538379"/>
            <a:ext cx="43434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Aqum" panose="02000500000000000000" pitchFamily="2" charset="0"/>
              </a:rPr>
              <a:t>рассылка с информированием о существовании данного </a:t>
            </a:r>
            <a:r>
              <a:rPr lang="ru-RU" sz="2500" dirty="0" smtClean="0">
                <a:solidFill>
                  <a:schemeClr val="bg1"/>
                </a:solidFill>
                <a:latin typeface="Aqum" panose="02000500000000000000" pitchFamily="2" charset="0"/>
              </a:rPr>
              <a:t>сообщества, привлечение </a:t>
            </a:r>
            <a:r>
              <a:rPr lang="ru-RU" sz="2500" dirty="0">
                <a:solidFill>
                  <a:schemeClr val="bg1"/>
                </a:solidFill>
                <a:latin typeface="Aqum" panose="02000500000000000000" pitchFamily="2" charset="0"/>
              </a:rPr>
              <a:t>не менее </a:t>
            </a:r>
            <a:r>
              <a:rPr lang="ru-RU" sz="2500" dirty="0" smtClean="0">
                <a:solidFill>
                  <a:schemeClr val="bg1"/>
                </a:solidFill>
                <a:latin typeface="Aqum" panose="02000500000000000000" pitchFamily="2" charset="0"/>
              </a:rPr>
              <a:t>40 </a:t>
            </a:r>
            <a:r>
              <a:rPr lang="ru-RU" sz="2500" dirty="0">
                <a:solidFill>
                  <a:schemeClr val="bg1"/>
                </a:solidFill>
                <a:latin typeface="Aqum" panose="02000500000000000000" pitchFamily="2" charset="0"/>
              </a:rPr>
              <a:t>подписчиков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916CAEA-6937-BA20-121D-59FFB39F05BF}"/>
              </a:ext>
            </a:extLst>
          </p:cNvPr>
          <p:cNvSpPr txBox="1"/>
          <p:nvPr/>
        </p:nvSpPr>
        <p:spPr>
          <a:xfrm>
            <a:off x="287016" y="1714476"/>
            <a:ext cx="4267200" cy="11695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500" dirty="0">
                <a:solidFill>
                  <a:schemeClr val="tx1"/>
                </a:solidFill>
                <a:latin typeface="Aqum" panose="02000500000000000000" pitchFamily="2" charset="0"/>
              </a:rPr>
              <a:t>Активность </a:t>
            </a:r>
            <a:r>
              <a:rPr lang="ru-RU" sz="3500" dirty="0" smtClean="0">
                <a:solidFill>
                  <a:schemeClr val="tx1"/>
                </a:solidFill>
                <a:latin typeface="Aqum" panose="02000500000000000000" pitchFamily="2" charset="0"/>
              </a:rPr>
              <a:t>сообщества</a:t>
            </a:r>
            <a:endParaRPr lang="ru-RU" sz="3500" dirty="0">
              <a:solidFill>
                <a:schemeClr val="tx1"/>
              </a:solidFill>
              <a:latin typeface="Aqum" panose="02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2BA467-2A8C-C7F5-37EF-97BE70E9FE16}"/>
              </a:ext>
            </a:extLst>
          </p:cNvPr>
          <p:cNvSpPr txBox="1"/>
          <p:nvPr/>
        </p:nvSpPr>
        <p:spPr>
          <a:xfrm>
            <a:off x="714316" y="3214674"/>
            <a:ext cx="4343400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500" dirty="0" smtClean="0">
                <a:solidFill>
                  <a:schemeClr val="bg1"/>
                </a:solidFill>
                <a:latin typeface="Aqum" panose="02000500000000000000" pitchFamily="2" charset="0"/>
              </a:rPr>
              <a:t>Выложить не менее </a:t>
            </a:r>
            <a:r>
              <a:rPr lang="en-US" sz="2500" dirty="0" smtClean="0">
                <a:solidFill>
                  <a:schemeClr val="bg1"/>
                </a:solidFill>
                <a:latin typeface="Aqum" panose="02000500000000000000" pitchFamily="2" charset="0"/>
              </a:rPr>
              <a:t>20</a:t>
            </a:r>
            <a:r>
              <a:rPr lang="ru-RU" sz="2500" dirty="0" smtClean="0">
                <a:solidFill>
                  <a:schemeClr val="bg1"/>
                </a:solidFill>
                <a:latin typeface="Aqum" panose="02000500000000000000" pitchFamily="2" charset="0"/>
              </a:rPr>
              <a:t> </a:t>
            </a:r>
            <a:r>
              <a:rPr lang="ru-RU" sz="2500" dirty="0" err="1" smtClean="0">
                <a:solidFill>
                  <a:schemeClr val="bg1"/>
                </a:solidFill>
                <a:latin typeface="Aqum" panose="02000500000000000000" pitchFamily="2" charset="0"/>
              </a:rPr>
              <a:t>СТАТей</a:t>
            </a:r>
            <a:r>
              <a:rPr lang="ru-RU" sz="2500" dirty="0" smtClean="0">
                <a:solidFill>
                  <a:schemeClr val="bg1"/>
                </a:solidFill>
                <a:latin typeface="Aqum" panose="02000500000000000000" pitchFamily="2" charset="0"/>
              </a:rPr>
              <a:t>, тем </a:t>
            </a:r>
            <a:r>
              <a:rPr lang="ru-RU" sz="2500" dirty="0">
                <a:solidFill>
                  <a:schemeClr val="bg1"/>
                </a:solidFill>
                <a:latin typeface="Aqum" panose="02000500000000000000" pitchFamily="2" charset="0"/>
              </a:rPr>
              <a:t>самым поддерживать активность </a:t>
            </a:r>
            <a:r>
              <a:rPr lang="ru-RU" sz="2500" dirty="0" smtClean="0">
                <a:solidFill>
                  <a:schemeClr val="bg1"/>
                </a:solidFill>
                <a:latin typeface="Aqum" panose="02000500000000000000" pitchFamily="2" charset="0"/>
              </a:rPr>
              <a:t>в сообществе</a:t>
            </a:r>
            <a:endParaRPr lang="ru-RU" sz="2500" dirty="0">
              <a:solidFill>
                <a:schemeClr val="bg1"/>
              </a:solidFill>
              <a:latin typeface="Aqum" panose="02000500000000000000" pitchFamily="2" charset="0"/>
            </a:endParaRPr>
          </a:p>
          <a:p>
            <a:endParaRPr lang="ru-RU" sz="2500" dirty="0">
              <a:latin typeface="Aqum" panose="02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E0ECC4-7632-0AD3-B01B-745E1A6F9174}"/>
              </a:ext>
            </a:extLst>
          </p:cNvPr>
          <p:cNvSpPr txBox="1"/>
          <p:nvPr/>
        </p:nvSpPr>
        <p:spPr>
          <a:xfrm>
            <a:off x="12358710" y="1785914"/>
            <a:ext cx="4267200" cy="11695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500" dirty="0" smtClean="0">
                <a:latin typeface="Aqum" panose="02000500000000000000" pitchFamily="2" charset="0"/>
              </a:rPr>
              <a:t>Обратная связь</a:t>
            </a:r>
            <a:endParaRPr lang="ru-RU" sz="3500" dirty="0">
              <a:latin typeface="Aqum" panose="02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DF3B9CD-1C68-B618-DCDF-D950A676B998}"/>
              </a:ext>
            </a:extLst>
          </p:cNvPr>
          <p:cNvSpPr txBox="1"/>
          <p:nvPr/>
        </p:nvSpPr>
        <p:spPr>
          <a:xfrm>
            <a:off x="12501586" y="3428988"/>
            <a:ext cx="43434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chemeClr val="bg1"/>
                </a:solidFill>
                <a:latin typeface="Aqum" panose="02000500000000000000" pitchFamily="2" charset="0"/>
              </a:rPr>
              <a:t>Получать от подписчиков канала обратную </a:t>
            </a:r>
            <a:r>
              <a:rPr lang="ru-RU" sz="2500" dirty="0" smtClean="0">
                <a:solidFill>
                  <a:schemeClr val="bg1"/>
                </a:solidFill>
                <a:latin typeface="Aqum" panose="02000500000000000000" pitchFamily="2" charset="0"/>
              </a:rPr>
              <a:t>связь</a:t>
            </a:r>
            <a:endParaRPr lang="ru-RU" sz="2500" dirty="0">
              <a:solidFill>
                <a:schemeClr val="bg1"/>
              </a:solidFill>
              <a:latin typeface="Aqum" panose="020005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57154"/>
            <a:ext cx="1828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  <a:latin typeface="Aqum" charset="0"/>
                <a:cs typeface="Times New Roman" pitchFamily="18" charset="0"/>
              </a:rPr>
              <a:t>ЖЕЛАЕМЫЙ РЕЗУЛЬТАТ</a:t>
            </a:r>
            <a:endParaRPr lang="ru-RU" sz="5400" dirty="0">
              <a:solidFill>
                <a:schemeClr val="bg1"/>
              </a:solidFill>
              <a:latin typeface="Aqum" charset="0"/>
              <a:cs typeface="Times New Roman" pitchFamily="18" charset="0"/>
            </a:endParaRPr>
          </a:p>
        </p:txBody>
      </p:sp>
      <p:pic>
        <p:nvPicPr>
          <p:cNvPr id="2050" name="Picture 2" descr="\\Rtk-1\обмен\ТИХОН\free-icon-warning-sign-807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6000052"/>
            <a:ext cx="3505149" cy="35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\\Rtk-1\обмен\ТИХОН\free-icon-warning-sign-807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722" y="6718397"/>
            <a:ext cx="3264743" cy="326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Rtk-1\обмен\ТИХОН\free-icon-warning-sign-807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914" y="5575548"/>
            <a:ext cx="3264743" cy="326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183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s://searchthisweb.com/wallpaper/thumb1000/main1000_samsung-galaxy-note-8_2560x1440_cl8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pic>
        <p:nvPicPr>
          <p:cNvPr id="7176" name="Picture 8" descr="C:\Users\T\Downloads\2023-12-21_22-30-2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30230">
            <a:off x="7104859" y="6576654"/>
            <a:ext cx="4473775" cy="33643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0" y="0"/>
            <a:ext cx="6500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qum" charset="0"/>
                <a:cs typeface="Times New Roman" pitchFamily="18" charset="0"/>
              </a:rPr>
              <a:t>Костромская область-Маршрут построен</a:t>
            </a:r>
            <a:endParaRPr lang="ru-RU" sz="2800" dirty="0">
              <a:solidFill>
                <a:schemeClr val="bg1"/>
              </a:solidFill>
              <a:latin typeface="Aqum" charset="0"/>
              <a:cs typeface="Times New Roman" pitchFamily="18" charset="0"/>
            </a:endParaRPr>
          </a:p>
        </p:txBody>
      </p:sp>
      <p:pic>
        <p:nvPicPr>
          <p:cNvPr id="7169" name="Picture 1" descr="C:\Users\T\Downloads\2023-12-21_22-15-2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042551">
            <a:off x="6368872" y="365698"/>
            <a:ext cx="4788665" cy="3179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0" name="Picture 2" descr="C:\Users\T\Downloads\2023-12-21_22-16-1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13332">
            <a:off x="6774030" y="3727741"/>
            <a:ext cx="4352811" cy="2886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TextBox 24"/>
          <p:cNvSpPr txBox="1"/>
          <p:nvPr/>
        </p:nvSpPr>
        <p:spPr>
          <a:xfrm>
            <a:off x="1" y="1214410"/>
            <a:ext cx="6500793" cy="2616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qum" charset="0"/>
              </a:rPr>
              <a:t>Желаете отправиться в самое ламповое путешествие этого года</a:t>
            </a:r>
            <a:r>
              <a:rPr lang="en-US" sz="2000" dirty="0" smtClean="0">
                <a:solidFill>
                  <a:schemeClr val="bg1"/>
                </a:solidFill>
                <a:latin typeface="Aqum" charset="0"/>
              </a:rPr>
              <a:t>?</a:t>
            </a:r>
            <a:r>
              <a:rPr lang="ru-RU" sz="2000" dirty="0" smtClean="0">
                <a:solidFill>
                  <a:schemeClr val="bg1"/>
                </a:solidFill>
                <a:latin typeface="Aqum" charset="0"/>
              </a:rPr>
              <a:t> Где вам удастся погладить настоящих северных оленей и побывать в резиденции помощницы деда мороза</a:t>
            </a:r>
            <a:r>
              <a:rPr lang="en-US" sz="2000" dirty="0" smtClean="0">
                <a:solidFill>
                  <a:schemeClr val="bg1"/>
                </a:solidFill>
                <a:latin typeface="Aqum" charset="0"/>
              </a:rPr>
              <a:t>?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qum" charset="0"/>
              </a:rPr>
              <a:t>Тогда отправляемся в Кострому.</a:t>
            </a:r>
          </a:p>
          <a:p>
            <a:endParaRPr lang="ru-RU" sz="2400" dirty="0">
              <a:solidFill>
                <a:schemeClr val="bg1"/>
              </a:solidFill>
              <a:latin typeface="Aqum" charset="0"/>
            </a:endParaRPr>
          </a:p>
        </p:txBody>
      </p:sp>
      <p:pic>
        <p:nvPicPr>
          <p:cNvPr id="7174" name="Picture 6" descr="C:\Users\T\Downloads\2023-12-21_22-27-5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688" y="3857616"/>
            <a:ext cx="6429420" cy="5691027"/>
          </a:xfrm>
          <a:prstGeom prst="rect">
            <a:avLst/>
          </a:prstGeom>
          <a:noFill/>
        </p:spPr>
      </p:pic>
      <p:pic>
        <p:nvPicPr>
          <p:cNvPr id="7175" name="Picture 7" descr="C:\Users\T\Downloads\2023-12-21_22-28-4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30016" y="500030"/>
            <a:ext cx="6505891" cy="79296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804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s://searchthisweb.com/wallpaper/thumb1000/main1000_samsung-galaxy-note-8_2560x1440_cl8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0" y="1357286"/>
            <a:ext cx="49291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qum" charset="0"/>
              </a:rPr>
              <a:t>Хотите побывать</a:t>
            </a:r>
            <a:r>
              <a:rPr lang="en-US" sz="2000" dirty="0" smtClean="0">
                <a:solidFill>
                  <a:schemeClr val="bg1"/>
                </a:solidFill>
                <a:latin typeface="Aqum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qum" charset="0"/>
              </a:rPr>
              <a:t>в настоящем Мышином царстве. Узнать об их обычаях , тайнах и поучаствовать  в мышиных забавах</a:t>
            </a:r>
            <a:r>
              <a:rPr lang="en-US" sz="2000" dirty="0" smtClean="0">
                <a:solidFill>
                  <a:schemeClr val="bg1"/>
                </a:solidFill>
                <a:latin typeface="Aqum" charset="0"/>
              </a:rPr>
              <a:t>?</a:t>
            </a:r>
            <a:endParaRPr lang="ru-RU" sz="2000" dirty="0" smtClean="0">
              <a:solidFill>
                <a:schemeClr val="bg1"/>
              </a:solidFill>
              <a:latin typeface="Aqum" charset="0"/>
            </a:endParaRPr>
          </a:p>
          <a:p>
            <a:endParaRPr lang="ru-RU" sz="2000" dirty="0" smtClean="0">
              <a:solidFill>
                <a:schemeClr val="bg1"/>
              </a:solidFill>
              <a:latin typeface="Aqum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qum" charset="0"/>
              </a:rPr>
              <a:t>ТОГДА ЕДЕМ В МЫШКИН!</a:t>
            </a:r>
            <a:endParaRPr lang="ru-RU" sz="2000" dirty="0">
              <a:solidFill>
                <a:schemeClr val="bg1"/>
              </a:solidFill>
              <a:latin typeface="Aqum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0"/>
            <a:ext cx="50005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qum" charset="0"/>
              </a:rPr>
              <a:t>ЯРОСЛАВСКАЯ ОБЛАСТЬ::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Aqum" charset="0"/>
              </a:rPr>
              <a:t>МАРШРУТ ПОСТРОЕН</a:t>
            </a:r>
            <a:endParaRPr lang="ru-RU" sz="2800" dirty="0">
              <a:solidFill>
                <a:schemeClr val="bg1"/>
              </a:solidFill>
              <a:latin typeface="Aqum" charset="0"/>
            </a:endParaRPr>
          </a:p>
        </p:txBody>
      </p:sp>
      <p:pic>
        <p:nvPicPr>
          <p:cNvPr id="6145" name="Picture 1" descr="C:\Users\T\Downloads\2023-12-21_23-27-0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596" y="214278"/>
            <a:ext cx="6762748" cy="3838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C:\Users\T\Downloads\2023-12-21_23-27-2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30082" y="214278"/>
            <a:ext cx="5332092" cy="5053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T\Downloads\2023-12-21_23-28-3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04" y="4143368"/>
            <a:ext cx="5350091" cy="34036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8" name="Picture 4" descr="C:\Users\T\Downloads\2023-12-21_23-29-2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24737">
            <a:off x="6841927" y="6283732"/>
            <a:ext cx="5286412" cy="3571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9" name="Picture 5" descr="C:\Users\T\Downloads\2023-12-21_23-30-4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430148" y="5429252"/>
            <a:ext cx="4572032" cy="4172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50" name="Picture 6" descr="C:\Users\T\Downloads\2023-12-21_23-31-2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143368"/>
            <a:ext cx="5800718" cy="5881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7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s://searchthisweb.com/wallpaper/thumb1000/main1000_samsung-galaxy-note-8_2560x1440_cl8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0" y="0"/>
            <a:ext cx="5482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qum" charset="0"/>
              </a:rPr>
              <a:t>САМЫЙ СЛАДКИЙ ВОЯЖ! :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qum" charset="0"/>
              </a:rPr>
              <a:t>МАРШРУТ ПОСТРОЕН:РОСТОВ ВЕЛИКИЙ</a:t>
            </a:r>
          </a:p>
          <a:p>
            <a:pPr algn="ctr"/>
            <a:endParaRPr lang="ru-RU" dirty="0">
              <a:solidFill>
                <a:schemeClr val="bg1"/>
              </a:solidFill>
              <a:latin typeface="Aqum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857220"/>
            <a:ext cx="5429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qum" charset="0"/>
              </a:rPr>
              <a:t>ПОБЫВАЙТЕ В ОДНОМ ИЗ САМЫХ СТАРИННЫХ ГОРОД РОССИИ!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qum" charset="0"/>
              </a:rPr>
              <a:t>ОТВЕДАЙТЕ ИСКОННО РУССКОЕ ЛАКОМСТВО.И ОКУНИТЕСЬ В КУЛЬТУРНО –СОБЫТИЙНЫЙ КРАЙН ШАЕЙ РОДИНЫ</a:t>
            </a:r>
            <a:endParaRPr lang="ru-RU" sz="2000" dirty="0">
              <a:solidFill>
                <a:schemeClr val="bg1"/>
              </a:solidFill>
              <a:latin typeface="Aqum" charset="0"/>
            </a:endParaRPr>
          </a:p>
        </p:txBody>
      </p:sp>
      <p:pic>
        <p:nvPicPr>
          <p:cNvPr id="5121" name="Picture 1" descr="C:\Users\T\Downloads\2023-12-21_23-43-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71798"/>
            <a:ext cx="5209450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T\Downloads\2023-12-21_23-43-4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183017">
            <a:off x="5914265" y="523944"/>
            <a:ext cx="4666513" cy="4688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3" name="Picture 3" descr="C:\Users\T\Downloads\2023-12-21_23-44-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744467">
            <a:off x="7933492" y="1049960"/>
            <a:ext cx="6674972" cy="4377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4" name="Picture 4" descr="C:\Users\T\Downloads\2023-12-21_23-44-5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755938">
            <a:off x="11206732" y="1221732"/>
            <a:ext cx="6462700" cy="4250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5" name="Picture 5" descr="C:\Users\T\Downloads\2023-12-21_23-45-37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10" y="7358078"/>
            <a:ext cx="6229350" cy="1943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 descr="C:\Users\T\Downloads\2023-12-21_23-46-2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930082" y="6429384"/>
            <a:ext cx="6229350" cy="3448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TextBox 31"/>
          <p:cNvSpPr txBox="1"/>
          <p:nvPr/>
        </p:nvSpPr>
        <p:spPr>
          <a:xfrm>
            <a:off x="5072034" y="6715136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qum" charset="0"/>
              </a:rPr>
              <a:t>И ЧТО ЖЕ ВАС ЖДЕТ</a:t>
            </a:r>
            <a:r>
              <a:rPr lang="en-US" dirty="0" smtClean="0">
                <a:solidFill>
                  <a:schemeClr val="bg1"/>
                </a:solidFill>
                <a:latin typeface="Aqum" charset="0"/>
              </a:rPr>
              <a:t>?</a:t>
            </a:r>
            <a:endParaRPr lang="ru-RU" dirty="0">
              <a:solidFill>
                <a:schemeClr val="bg1"/>
              </a:solidFill>
              <a:latin typeface="Aq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12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searchthisweb.com/wallpaper/thumb1000/main1000_samsung-galaxy-note-8_2560x1440_cl8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36044F-227B-6EB0-1FA5-BF594119A9DF}"/>
              </a:ext>
            </a:extLst>
          </p:cNvPr>
          <p:cNvSpPr txBox="1"/>
          <p:nvPr/>
        </p:nvSpPr>
        <p:spPr>
          <a:xfrm>
            <a:off x="11457284" y="4286244"/>
            <a:ext cx="64684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Aqum" panose="02000500000000000000" pitchFamily="2" charset="0"/>
              </a:rPr>
              <a:t>ОПУБЛИКОВАНО 20 статей</a:t>
            </a:r>
            <a:endParaRPr lang="ru-RU" sz="3000" dirty="0">
              <a:solidFill>
                <a:schemeClr val="bg1"/>
              </a:solidFill>
              <a:latin typeface="Aqum" panose="02000500000000000000" pitchFamily="2" charset="0"/>
            </a:endParaRPr>
          </a:p>
        </p:txBody>
      </p:sp>
      <p:pic>
        <p:nvPicPr>
          <p:cNvPr id="4097" name="Picture 1" descr="C:\Users\T\Downloads\2023-12-21_22-32-4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87338" y="285716"/>
            <a:ext cx="3829050" cy="3924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0" y="0"/>
            <a:ext cx="1828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Aqum" charset="0"/>
              </a:rPr>
              <a:t>ИТОГИ</a:t>
            </a:r>
            <a:endParaRPr lang="ru-RU" sz="2400" dirty="0">
              <a:solidFill>
                <a:schemeClr val="bg1"/>
              </a:solidFill>
              <a:latin typeface="Aqum" charset="0"/>
            </a:endParaRPr>
          </a:p>
        </p:txBody>
      </p:sp>
      <p:pic>
        <p:nvPicPr>
          <p:cNvPr id="4099" name="Picture 3" descr="https://sun9-55.userapi.com/impg/qwqiNkZ8zE2rTJ13bdhQUzmktGe4UqQlj6nSjw/fSrlMoS5IZg.jpg?size=1108x406&amp;quality=96&amp;sign=762c33ba3ab46af597d67771c4173aa6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50" y="5357814"/>
            <a:ext cx="10943618" cy="4010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3" name="Picture 7" descr="https://sun9-41.userapi.com/impg/7V04bpGMMMmz25BAXvCengQw5ITbHI2P1qEceA/EA2gly-ZTpA.jpg?size=604x412&amp;quality=96&amp;sign=834628cb4b3f48e4bf167a46949bbaa4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89644" y="5403233"/>
            <a:ext cx="5693538" cy="3883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5" name="Picture 9" descr="https://sun9-16.userapi.com/impg/gPU9C1J291uv87SMZ0ltkSWrIN0MEZ8RwD3n-A/FMtM1o7BN1A.jpg?size=1112x332&amp;quality=96&amp;sign=d1792b655790a67c6f16d1d3d24a0b1a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50" y="785782"/>
            <a:ext cx="10429884" cy="3113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TextBox 29"/>
          <p:cNvSpPr txBox="1"/>
          <p:nvPr/>
        </p:nvSpPr>
        <p:spPr>
          <a:xfrm>
            <a:off x="0" y="4357682"/>
            <a:ext cx="1121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Aqum" charset="0"/>
              </a:rPr>
              <a:t>Положительная динамика развития</a:t>
            </a:r>
            <a:endParaRPr lang="ru-RU" sz="2800" dirty="0">
              <a:solidFill>
                <a:schemeClr val="bg1"/>
              </a:solidFill>
              <a:latin typeface="Aq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</TotalTime>
  <Words>223</Words>
  <Application>Microsoft Office PowerPoint</Application>
  <PresentationFormat>Произвольный</PresentationFormat>
  <Paragraphs>42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Aqum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Doodle Company profile Presentation</dc:title>
  <dc:creator>palilova_dasha</dc:creator>
  <cp:keywords>DAFUEMGp7i8,BADUIKRe7TE</cp:keywords>
  <cp:lastModifiedBy>As</cp:lastModifiedBy>
  <cp:revision>35</cp:revision>
  <dcterms:created xsi:type="dcterms:W3CDTF">2022-12-07T09:01:48Z</dcterms:created>
  <dcterms:modified xsi:type="dcterms:W3CDTF">2024-04-23T09:06:53Z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2022-12-07T00:00:00Z</vt:filetime>
  </property>
  <property fmtid="{D5CDD505-2E9C-101B-9397-08002B2CF9AE}" pid="3" name="Creator">
    <vt:lpwstr>Canva</vt:lpwstr>
  </property>
  <property fmtid="{D5CDD505-2E9C-101B-9397-08002B2CF9AE}" pid="4" name="LastSaved">
    <vt:filetime>2022-12-07T00:00:00Z</vt:filetime>
  </property>
</Properties>
</file>