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71" r:id="rId8"/>
    <p:sldId id="266" r:id="rId9"/>
  </p:sldIdLst>
  <p:sldSz cx="12192000" cy="6858000"/>
  <p:notesSz cx="6858000" cy="9144000"/>
  <p:embeddedFontLst>
    <p:embeddedFont>
      <p:font typeface="Bebas Neue Bold" charset="-52"/>
      <p:bold r:id="rId10"/>
    </p:embeddedFon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Calibri Light" pitchFamily="34" charset="0"/>
      <p:regular r:id="rId15"/>
      <p:italic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C1B1B"/>
    <a:srgbClr val="70AD47"/>
    <a:srgbClr val="414141"/>
    <a:srgbClr val="5B5B5B"/>
    <a:srgbClr val="CBCBCB"/>
    <a:srgbClr val="8E8E8E"/>
    <a:srgbClr val="5B5757"/>
    <a:srgbClr val="6460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914" y="-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ECD55A-B535-4AD3-A550-84B2D1722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B7022E2-AFAA-46F1-9C79-593551D81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576CCF-E64D-4F07-9E51-8001622F7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6D6C-3A54-4BCA-8A06-79A6F93A43BF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65C4A97-1142-49C2-84B1-A46DAA042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D5FD737-C42D-45FB-AF87-019618BB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D485-F330-4B19-8A4F-32BF1CD8B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112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DE361D-80A2-436B-8013-20193FB0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04E2F85-B961-4A85-AC1E-F6754CB80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2F7978C-F681-42FE-9CA7-8DC858DF1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6D6C-3A54-4BCA-8A06-79A6F93A43BF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A4AE246-9CDB-4007-9EAF-6942069BC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E664397-70CD-493D-8369-209CC969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D485-F330-4B19-8A4F-32BF1CD8B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9131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5F67CA6-9618-4DAF-AD03-37061902A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557DA32-9BD3-46A4-8D7F-427F86E41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FB90DEE-26F9-47BD-A4AF-F80399F1A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6D6C-3A54-4BCA-8A06-79A6F93A43BF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5CFA061-96BA-4D66-B882-3300E30C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29FB64F-6E85-4802-92E3-9007E79F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D485-F330-4B19-8A4F-32BF1CD8B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459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A28E7B-B7A2-4019-BF27-5A334E4E7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A4A1D51-9D08-4E93-AE6D-D901735E8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0DCEDF9-A145-4662-AAAF-A5473BFE5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6D6C-3A54-4BCA-8A06-79A6F93A43BF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477EEB-EF84-4D8D-A4DE-E8A88369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A1EBFA1-073B-4539-915D-A7452A23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D485-F330-4B19-8A4F-32BF1CD8B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388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CAE4D4-B64E-4E5F-90D5-2A9C9174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EB63EF2-63DD-4624-8B21-5191A4308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598DCC-27A8-400F-9A10-DD31DDC42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6D6C-3A54-4BCA-8A06-79A6F93A43BF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D5EB7AD-6E0E-4E39-8A26-9BCC55B90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6A18EB3-64D4-42EE-A4A9-40CF7FF85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D485-F330-4B19-8A4F-32BF1CD8B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7142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59115E-F805-4B4E-9800-E0DA0B5FA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B99B8CD-72B0-45C0-B099-95C557CE0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A0E09B9-0DBA-4F84-A834-AF3E5AB38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BEA8B6A-C376-4417-8764-504004E2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6D6C-3A54-4BCA-8A06-79A6F93A43BF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1DDAE59-56E2-4BCD-BFB5-67E9C970C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4E38ADD-C781-4EFB-AC17-4E84E514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D485-F330-4B19-8A4F-32BF1CD8B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819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8E4BCF-6A59-4CDA-B6FB-07B808F0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EDF61CE-D2DB-4E03-B7AC-41799D9C7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DA0F3A3-857E-4276-8FCC-45CECF46D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998724D-4207-446F-9A85-5DCB6F9B3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3E4C4D0-5300-45FE-8422-3F0023777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2B8EE44-2198-4809-A3BE-E3E60D011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6D6C-3A54-4BCA-8A06-79A6F93A43BF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2A09B89-03E2-4006-9E47-B22C1783B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3A7DF6D-B84B-4172-BD2C-AB36D9F26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D485-F330-4B19-8A4F-32BF1CD8B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5094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72DEB5-6D52-402B-8D47-48640877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218F8D-B938-49DA-9FE7-4736FE5C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6D6C-3A54-4BCA-8A06-79A6F93A43BF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B6138B6-FF03-4585-AC8F-FB1414F82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57EC2E3-5661-4E9E-B225-A6387D6B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D485-F330-4B19-8A4F-32BF1CD8B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415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C5DAA8F-848D-49F8-9AC7-F9A455A4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6D6C-3A54-4BCA-8A06-79A6F93A43BF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91D6D82-754C-4110-95A6-02D65364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8DA8758-373C-4565-9BE8-8DC6A8C7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D485-F330-4B19-8A4F-32BF1CD8B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46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913158-91FF-4BCA-B529-6102E546C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191C97D-3EA3-4742-B163-66FE93112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8EA672F-EF82-4382-B2C2-E6672DB6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E05BA94-0740-40F4-802B-ECEAF97BD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6D6C-3A54-4BCA-8A06-79A6F93A43BF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945CA32-F621-44AA-B421-88DF28A3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199D827-40FB-42B6-AF95-4DD08ADA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D485-F330-4B19-8A4F-32BF1CD8B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344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DBD274-D98B-4E3F-B04A-886EF4811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B156F44-01C3-4486-B4DA-7E38C6BC1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487F78F-402D-4CCE-B2FE-B8FB0960B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6E14A2F-299B-4375-B179-C778CB7E5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6D6C-3A54-4BCA-8A06-79A6F93A43BF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8C878E1-1DE0-4AD0-A95A-F6FE664D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9605D26-C5B1-4EA1-9FA2-A806E196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D485-F330-4B19-8A4F-32BF1CD8B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133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3F7B31-DC21-487C-AB84-3F1A0EB8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0B0BE1B-C96B-4E96-9B6E-5B6F54E1F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2646F7F-3344-4C3D-B5C6-8E180B2FF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36D6C-3A54-4BCA-8A06-79A6F93A43BF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C752FBE-6B06-4B82-A63A-1C77A1E88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A323FF4-639B-4DF0-9CF9-CD8A8B72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3D485-F330-4B19-8A4F-32BF1CD8B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356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НТРО">
            <a:hlinkClick r:id="" action="ppaction://media"/>
            <a:extLst>
              <a:ext uri="{FF2B5EF4-FFF2-40B4-BE49-F238E27FC236}">
                <a16:creationId xmlns="" xmlns:a16="http://schemas.microsoft.com/office/drawing/2014/main" id="{16848653-25F6-4294-983E-88A424C2EE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46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F7CD242-52AB-47D5-8D56-6FD05975A664}"/>
              </a:ext>
            </a:extLst>
          </p:cNvPr>
          <p:cNvSpPr txBox="1"/>
          <p:nvPr/>
        </p:nvSpPr>
        <p:spPr>
          <a:xfrm>
            <a:off x="1112905" y="236487"/>
            <a:ext cx="99661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Создание веб–сайта</a:t>
            </a:r>
          </a:p>
          <a:p>
            <a:pPr algn="ctr"/>
            <a:r>
              <a:rPr lang="ru-RU" sz="4000" dirty="0" err="1" smtClean="0">
                <a:solidFill>
                  <a:schemeClr val="bg1"/>
                </a:solidFill>
                <a:latin typeface="Bebas Neue Bold" panose="020B0606020202050201" pitchFamily="34" charset="-52"/>
              </a:rPr>
              <a:t>Ано</a:t>
            </a:r>
            <a:r>
              <a:rPr lang="ru-RU" sz="40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 содействия в сфере развития культуры, искусства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И туризма «Русская провинция»</a:t>
            </a:r>
            <a:endParaRPr lang="ru-RU" sz="40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9078E6CF-778F-4D37-90F3-980930C0F3AD}"/>
              </a:ext>
            </a:extLst>
          </p:cNvPr>
          <p:cNvGrpSpPr/>
          <p:nvPr/>
        </p:nvGrpSpPr>
        <p:grpSpPr>
          <a:xfrm>
            <a:off x="5221750" y="2479247"/>
            <a:ext cx="1748500" cy="3728127"/>
            <a:chOff x="3134823" y="2022047"/>
            <a:chExt cx="1871399" cy="3728127"/>
          </a:xfrm>
        </p:grpSpPr>
        <p:grpSp>
          <p:nvGrpSpPr>
            <p:cNvPr id="17" name="Группа 16">
              <a:extLst>
                <a:ext uri="{FF2B5EF4-FFF2-40B4-BE49-F238E27FC236}">
                  <a16:creationId xmlns="" xmlns:a16="http://schemas.microsoft.com/office/drawing/2014/main" id="{5675178E-F57B-40C4-8183-ABEAB3879648}"/>
                </a:ext>
              </a:extLst>
            </p:cNvPr>
            <p:cNvGrpSpPr/>
            <p:nvPr/>
          </p:nvGrpSpPr>
          <p:grpSpPr>
            <a:xfrm>
              <a:off x="3134823" y="2022047"/>
              <a:ext cx="1244625" cy="707886"/>
              <a:chOff x="3134823" y="2022047"/>
              <a:chExt cx="1244625" cy="707886"/>
            </a:xfrm>
          </p:grpSpPr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F3D81373-7672-46B4-8008-CA6CB76ABB2B}"/>
                  </a:ext>
                </a:extLst>
              </p:cNvPr>
              <p:cNvSpPr txBox="1"/>
              <p:nvPr/>
            </p:nvSpPr>
            <p:spPr>
              <a:xfrm>
                <a:off x="3340381" y="2022047"/>
                <a:ext cx="103906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000" dirty="0">
                    <a:solidFill>
                      <a:schemeClr val="bg1"/>
                    </a:solidFill>
                    <a:latin typeface="Bebas Neue Bold" panose="020B0606020202050201" pitchFamily="34" charset="-52"/>
                  </a:rPr>
                  <a:t>ЦЕЛЬ</a:t>
                </a:r>
              </a:p>
            </p:txBody>
          </p:sp>
          <p:sp>
            <p:nvSpPr>
              <p:cNvPr id="5" name="Овал 4">
                <a:extLst>
                  <a:ext uri="{FF2B5EF4-FFF2-40B4-BE49-F238E27FC236}">
                    <a16:creationId xmlns="" xmlns:a16="http://schemas.microsoft.com/office/drawing/2014/main" id="{D69EA5E1-592F-4629-AB04-4BED24039CB4}"/>
                  </a:ext>
                </a:extLst>
              </p:cNvPr>
              <p:cNvSpPr/>
              <p:nvPr/>
            </p:nvSpPr>
            <p:spPr>
              <a:xfrm>
                <a:off x="3134823" y="2267623"/>
                <a:ext cx="205558" cy="205558"/>
              </a:xfrm>
              <a:prstGeom prst="ellipse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="" xmlns:a16="http://schemas.microsoft.com/office/drawing/2014/main" id="{B5F7474A-C5CC-4B3D-8493-4F79396E5487}"/>
                </a:ext>
              </a:extLst>
            </p:cNvPr>
            <p:cNvGrpSpPr/>
            <p:nvPr/>
          </p:nvGrpSpPr>
          <p:grpSpPr>
            <a:xfrm>
              <a:off x="3134823" y="3028794"/>
              <a:ext cx="1693466" cy="707886"/>
              <a:chOff x="3134823" y="3028794"/>
              <a:chExt cx="1693466" cy="707886"/>
            </a:xfrm>
          </p:grpSpPr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936E0EC2-911C-400D-A54A-A50C49AAFDC3}"/>
                  </a:ext>
                </a:extLst>
              </p:cNvPr>
              <p:cNvSpPr txBox="1"/>
              <p:nvPr/>
            </p:nvSpPr>
            <p:spPr>
              <a:xfrm>
                <a:off x="3340381" y="3028794"/>
                <a:ext cx="148790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000" dirty="0">
                    <a:solidFill>
                      <a:schemeClr val="bg1"/>
                    </a:solidFill>
                    <a:latin typeface="Bebas Neue Bold" panose="020B0606020202050201" pitchFamily="34" charset="-52"/>
                  </a:rPr>
                  <a:t>ЗАДАЧИ</a:t>
                </a:r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8DCC2E9D-8B87-4322-B5CD-7007E5BEEE83}"/>
                  </a:ext>
                </a:extLst>
              </p:cNvPr>
              <p:cNvSpPr/>
              <p:nvPr/>
            </p:nvSpPr>
            <p:spPr>
              <a:xfrm>
                <a:off x="3134823" y="3274370"/>
                <a:ext cx="205558" cy="205558"/>
              </a:xfrm>
              <a:prstGeom prst="ellipse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586531C7-893E-49AF-8EB3-9EDC6C3DBBED}"/>
                </a:ext>
              </a:extLst>
            </p:cNvPr>
            <p:cNvGrpSpPr/>
            <p:nvPr/>
          </p:nvGrpSpPr>
          <p:grpSpPr>
            <a:xfrm>
              <a:off x="3134823" y="4035541"/>
              <a:ext cx="1871399" cy="707886"/>
              <a:chOff x="3134823" y="4035541"/>
              <a:chExt cx="1871399" cy="707886"/>
            </a:xfrm>
          </p:grpSpPr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74B27686-B69A-48FC-871C-7F457EE941DA}"/>
                  </a:ext>
                </a:extLst>
              </p:cNvPr>
              <p:cNvSpPr txBox="1"/>
              <p:nvPr/>
            </p:nvSpPr>
            <p:spPr>
              <a:xfrm>
                <a:off x="3340381" y="4035541"/>
                <a:ext cx="166584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000" dirty="0">
                    <a:solidFill>
                      <a:schemeClr val="bg1"/>
                    </a:solidFill>
                    <a:latin typeface="Bebas Neue Bold" panose="020B0606020202050201" pitchFamily="34" charset="-52"/>
                  </a:rPr>
                  <a:t>РЕСУРСЫ</a:t>
                </a: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0A765460-4912-40D0-91A0-0859425AAAE1}"/>
                  </a:ext>
                </a:extLst>
              </p:cNvPr>
              <p:cNvSpPr/>
              <p:nvPr/>
            </p:nvSpPr>
            <p:spPr>
              <a:xfrm>
                <a:off x="3134823" y="4281117"/>
                <a:ext cx="205558" cy="205558"/>
              </a:xfrm>
              <a:prstGeom prst="ellipse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="" xmlns:a16="http://schemas.microsoft.com/office/drawing/2014/main" id="{A1CA75BF-D44B-4AB5-9CDF-D9E8552A0392}"/>
                </a:ext>
              </a:extLst>
            </p:cNvPr>
            <p:cNvGrpSpPr/>
            <p:nvPr/>
          </p:nvGrpSpPr>
          <p:grpSpPr>
            <a:xfrm>
              <a:off x="3134823" y="5042288"/>
              <a:ext cx="1403322" cy="707886"/>
              <a:chOff x="3134823" y="5042288"/>
              <a:chExt cx="1403322" cy="707886"/>
            </a:xfrm>
          </p:grpSpPr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98812CE9-1408-4155-8AB7-ABDFD16FA9B5}"/>
                  </a:ext>
                </a:extLst>
              </p:cNvPr>
              <p:cNvSpPr txBox="1"/>
              <p:nvPr/>
            </p:nvSpPr>
            <p:spPr>
              <a:xfrm>
                <a:off x="3340381" y="5042288"/>
                <a:ext cx="119776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000" dirty="0">
                    <a:solidFill>
                      <a:schemeClr val="bg1"/>
                    </a:solidFill>
                    <a:latin typeface="Bebas Neue Bold" panose="020B0606020202050201" pitchFamily="34" charset="-52"/>
                  </a:rPr>
                  <a:t>ИТОГИ</a:t>
                </a: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="" xmlns:a16="http://schemas.microsoft.com/office/drawing/2014/main" id="{B9F0874A-6DAD-473F-8A12-44F344D4B9CE}"/>
                  </a:ext>
                </a:extLst>
              </p:cNvPr>
              <p:cNvSpPr/>
              <p:nvPr/>
            </p:nvSpPr>
            <p:spPr>
              <a:xfrm>
                <a:off x="3134823" y="5293452"/>
                <a:ext cx="205558" cy="205558"/>
              </a:xfrm>
              <a:prstGeom prst="ellipse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594462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7CD242-52AB-47D5-8D56-6FD05975A664}"/>
              </a:ext>
            </a:extLst>
          </p:cNvPr>
          <p:cNvSpPr txBox="1"/>
          <p:nvPr/>
        </p:nvSpPr>
        <p:spPr>
          <a:xfrm>
            <a:off x="2658200" y="452387"/>
            <a:ext cx="68756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Bebas Neue Bold" panose="020B0606020202050201" pitchFamily="34" charset="-52"/>
              </a:rPr>
              <a:t>СОЗДАНИЕ САЙТА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F7CD242-52AB-47D5-8D56-6FD05975A664}"/>
              </a:ext>
            </a:extLst>
          </p:cNvPr>
          <p:cNvSpPr txBox="1"/>
          <p:nvPr/>
        </p:nvSpPr>
        <p:spPr>
          <a:xfrm>
            <a:off x="4978547" y="604787"/>
            <a:ext cx="22349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цель</a:t>
            </a:r>
            <a:endParaRPr lang="ru-RU" sz="96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5675178E-F57B-40C4-8183-ABEAB3879648}"/>
              </a:ext>
            </a:extLst>
          </p:cNvPr>
          <p:cNvGrpSpPr/>
          <p:nvPr/>
        </p:nvGrpSpPr>
        <p:grpSpPr>
          <a:xfrm>
            <a:off x="861848" y="2403047"/>
            <a:ext cx="10468304" cy="1323439"/>
            <a:chOff x="3134823" y="2022047"/>
            <a:chExt cx="10468304" cy="1323439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F3D81373-7672-46B4-8008-CA6CB76ABB2B}"/>
                </a:ext>
              </a:extLst>
            </p:cNvPr>
            <p:cNvSpPr txBox="1"/>
            <p:nvPr/>
          </p:nvSpPr>
          <p:spPr>
            <a:xfrm>
              <a:off x="3340381" y="2022047"/>
              <a:ext cx="1026274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chemeClr val="bg1"/>
                  </a:solidFill>
                  <a:latin typeface="Bebas Neue Bold" panose="020B0606020202050201" pitchFamily="34" charset="-52"/>
                </a:rPr>
                <a:t>Продвижение социальных проектов в сфере культуры</a:t>
              </a:r>
            </a:p>
            <a:p>
              <a:r>
                <a:rPr lang="ru-RU" sz="4000" dirty="0" smtClean="0">
                  <a:solidFill>
                    <a:schemeClr val="bg1"/>
                  </a:solidFill>
                  <a:latin typeface="Bebas Neue Bold" panose="020B0606020202050201" pitchFamily="34" charset="-52"/>
                </a:rPr>
                <a:t>Посредством создания собственных интернет–ресурсов</a:t>
              </a:r>
              <a:endParaRPr lang="ru-RU" sz="4000" dirty="0">
                <a:solidFill>
                  <a:schemeClr val="bg1"/>
                </a:solidFill>
                <a:latin typeface="Bebas Neue Bold" panose="020B0606020202050201" pitchFamily="34" charset="-52"/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="" xmlns:a16="http://schemas.microsoft.com/office/drawing/2014/main" id="{D69EA5E1-592F-4629-AB04-4BED24039CB4}"/>
                </a:ext>
              </a:extLst>
            </p:cNvPr>
            <p:cNvSpPr/>
            <p:nvPr/>
          </p:nvSpPr>
          <p:spPr>
            <a:xfrm>
              <a:off x="3134823" y="2267623"/>
              <a:ext cx="205558" cy="205558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5675178E-F57B-40C4-8183-ABEAB3879648}"/>
              </a:ext>
            </a:extLst>
          </p:cNvPr>
          <p:cNvGrpSpPr/>
          <p:nvPr/>
        </p:nvGrpSpPr>
        <p:grpSpPr>
          <a:xfrm>
            <a:off x="861848" y="4015947"/>
            <a:ext cx="9511311" cy="1323439"/>
            <a:chOff x="3134823" y="2022047"/>
            <a:chExt cx="9511311" cy="1323439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3D81373-7672-46B4-8008-CA6CB76ABB2B}"/>
                </a:ext>
              </a:extLst>
            </p:cNvPr>
            <p:cNvSpPr txBox="1"/>
            <p:nvPr/>
          </p:nvSpPr>
          <p:spPr>
            <a:xfrm>
              <a:off x="3340381" y="2022047"/>
              <a:ext cx="930575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chemeClr val="bg1"/>
                  </a:solidFill>
                  <a:latin typeface="Bebas Neue Bold" panose="020B0606020202050201" pitchFamily="34" charset="-52"/>
                </a:rPr>
                <a:t>Создание возможности продвижения организации</a:t>
              </a:r>
            </a:p>
            <a:p>
              <a:r>
                <a:rPr lang="ru-RU" sz="4000" dirty="0" smtClean="0">
                  <a:solidFill>
                    <a:schemeClr val="bg1"/>
                  </a:solidFill>
                  <a:latin typeface="Bebas Neue Bold" panose="020B0606020202050201" pitchFamily="34" charset="-52"/>
                </a:rPr>
                <a:t>В интернете</a:t>
              </a:r>
              <a:endParaRPr lang="ru-RU" sz="4000" dirty="0">
                <a:solidFill>
                  <a:schemeClr val="bg1"/>
                </a:solidFill>
                <a:latin typeface="Bebas Neue Bold" panose="020B0606020202050201" pitchFamily="34" charset="-52"/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="" xmlns:a16="http://schemas.microsoft.com/office/drawing/2014/main" id="{D69EA5E1-592F-4629-AB04-4BED24039CB4}"/>
                </a:ext>
              </a:extLst>
            </p:cNvPr>
            <p:cNvSpPr/>
            <p:nvPr/>
          </p:nvSpPr>
          <p:spPr>
            <a:xfrm>
              <a:off x="3134823" y="2267623"/>
              <a:ext cx="205558" cy="205558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111330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F7CD242-52AB-47D5-8D56-6FD05975A664}"/>
              </a:ext>
            </a:extLst>
          </p:cNvPr>
          <p:cNvSpPr txBox="1"/>
          <p:nvPr/>
        </p:nvSpPr>
        <p:spPr>
          <a:xfrm>
            <a:off x="4439137" y="604787"/>
            <a:ext cx="33137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задачи</a:t>
            </a:r>
            <a:endParaRPr lang="ru-RU" sz="96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100970" y="2449840"/>
            <a:ext cx="7990061" cy="1958320"/>
            <a:chOff x="861848" y="2403047"/>
            <a:chExt cx="7990061" cy="1958320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5675178E-F57B-40C4-8183-ABEAB3879648}"/>
                </a:ext>
              </a:extLst>
            </p:cNvPr>
            <p:cNvGrpSpPr/>
            <p:nvPr/>
          </p:nvGrpSpPr>
          <p:grpSpPr>
            <a:xfrm>
              <a:off x="861848" y="2403047"/>
              <a:ext cx="6295687" cy="523220"/>
              <a:chOff x="3134823" y="2022047"/>
              <a:chExt cx="6295687" cy="523220"/>
            </a:xfrm>
          </p:grpSpPr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F3D81373-7672-46B4-8008-CA6CB76ABB2B}"/>
                  </a:ext>
                </a:extLst>
              </p:cNvPr>
              <p:cNvSpPr txBox="1"/>
              <p:nvPr/>
            </p:nvSpPr>
            <p:spPr>
              <a:xfrm>
                <a:off x="3340381" y="2022047"/>
                <a:ext cx="609012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 smtClean="0">
                    <a:solidFill>
                      <a:schemeClr val="bg1"/>
                    </a:solidFill>
                    <a:latin typeface="Bebas Neue Bold" panose="020B0606020202050201" pitchFamily="34" charset="-52"/>
                  </a:rPr>
                  <a:t>Выбор способа разработки и самой платформы</a:t>
                </a:r>
                <a:endParaRPr lang="ru-RU" sz="2800" dirty="0">
                  <a:solidFill>
                    <a:schemeClr val="bg1"/>
                  </a:solidFill>
                  <a:latin typeface="Bebas Neue Bold" panose="020B0606020202050201" pitchFamily="34" charset="-52"/>
                </a:endParaRPr>
              </a:p>
            </p:txBody>
          </p:sp>
          <p:sp>
            <p:nvSpPr>
              <p:cNvPr id="6" name="Овал 5">
                <a:extLst>
                  <a:ext uri="{FF2B5EF4-FFF2-40B4-BE49-F238E27FC236}">
                    <a16:creationId xmlns="" xmlns:a16="http://schemas.microsoft.com/office/drawing/2014/main" id="{D69EA5E1-592F-4629-AB04-4BED24039CB4}"/>
                  </a:ext>
                </a:extLst>
              </p:cNvPr>
              <p:cNvSpPr/>
              <p:nvPr/>
            </p:nvSpPr>
            <p:spPr>
              <a:xfrm>
                <a:off x="3134823" y="2267623"/>
                <a:ext cx="205558" cy="205558"/>
              </a:xfrm>
              <a:prstGeom prst="ellipse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/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5675178E-F57B-40C4-8183-ABEAB3879648}"/>
                </a:ext>
              </a:extLst>
            </p:cNvPr>
            <p:cNvGrpSpPr/>
            <p:nvPr/>
          </p:nvGrpSpPr>
          <p:grpSpPr>
            <a:xfrm>
              <a:off x="861848" y="2885647"/>
              <a:ext cx="7990061" cy="523220"/>
              <a:chOff x="3134823" y="2022047"/>
              <a:chExt cx="7990061" cy="523220"/>
            </a:xfrm>
          </p:grpSpPr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F3D81373-7672-46B4-8008-CA6CB76ABB2B}"/>
                  </a:ext>
                </a:extLst>
              </p:cNvPr>
              <p:cNvSpPr txBox="1"/>
              <p:nvPr/>
            </p:nvSpPr>
            <p:spPr>
              <a:xfrm>
                <a:off x="3340381" y="2022047"/>
                <a:ext cx="77845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 smtClean="0">
                    <a:solidFill>
                      <a:schemeClr val="bg1"/>
                    </a:solidFill>
                    <a:latin typeface="Bebas Neue Bold" panose="020B0606020202050201" pitchFamily="34" charset="-52"/>
                  </a:rPr>
                  <a:t>создание структуры подходящей под требования заказчика</a:t>
                </a:r>
                <a:endParaRPr lang="ru-RU" sz="2800" dirty="0">
                  <a:solidFill>
                    <a:schemeClr val="bg1"/>
                  </a:solidFill>
                  <a:latin typeface="Bebas Neue Bold" panose="020B0606020202050201" pitchFamily="34" charset="-52"/>
                </a:endParaRPr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="" xmlns:a16="http://schemas.microsoft.com/office/drawing/2014/main" id="{D69EA5E1-592F-4629-AB04-4BED24039CB4}"/>
                  </a:ext>
                </a:extLst>
              </p:cNvPr>
              <p:cNvSpPr/>
              <p:nvPr/>
            </p:nvSpPr>
            <p:spPr>
              <a:xfrm>
                <a:off x="3134823" y="2267623"/>
                <a:ext cx="205558" cy="205558"/>
              </a:xfrm>
              <a:prstGeom prst="ellipse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/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="" xmlns:a16="http://schemas.microsoft.com/office/drawing/2014/main" id="{5675178E-F57B-40C4-8183-ABEAB3879648}"/>
                </a:ext>
              </a:extLst>
            </p:cNvPr>
            <p:cNvGrpSpPr/>
            <p:nvPr/>
          </p:nvGrpSpPr>
          <p:grpSpPr>
            <a:xfrm>
              <a:off x="861848" y="3368247"/>
              <a:ext cx="6835899" cy="523220"/>
              <a:chOff x="3134823" y="2022047"/>
              <a:chExt cx="6835899" cy="523220"/>
            </a:xfrm>
          </p:grpSpPr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F3D81373-7672-46B4-8008-CA6CB76ABB2B}"/>
                  </a:ext>
                </a:extLst>
              </p:cNvPr>
              <p:cNvSpPr txBox="1"/>
              <p:nvPr/>
            </p:nvSpPr>
            <p:spPr>
              <a:xfrm>
                <a:off x="3340381" y="2022047"/>
                <a:ext cx="66303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 smtClean="0">
                    <a:solidFill>
                      <a:schemeClr val="bg1"/>
                    </a:solidFill>
                    <a:latin typeface="Bebas Neue Bold" panose="020B0606020202050201" pitchFamily="34" charset="-52"/>
                  </a:rPr>
                  <a:t>Создание тестовых макетов и набросков структуры</a:t>
                </a:r>
                <a:endParaRPr lang="ru-RU" sz="2800" dirty="0">
                  <a:solidFill>
                    <a:schemeClr val="bg1"/>
                  </a:solidFill>
                  <a:latin typeface="Bebas Neue Bold" panose="020B0606020202050201" pitchFamily="34" charset="-52"/>
                </a:endParaRPr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="" xmlns:a16="http://schemas.microsoft.com/office/drawing/2014/main" id="{D69EA5E1-592F-4629-AB04-4BED24039CB4}"/>
                  </a:ext>
                </a:extLst>
              </p:cNvPr>
              <p:cNvSpPr/>
              <p:nvPr/>
            </p:nvSpPr>
            <p:spPr>
              <a:xfrm>
                <a:off x="3134823" y="2267623"/>
                <a:ext cx="205558" cy="205558"/>
              </a:xfrm>
              <a:prstGeom prst="ellipse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="" xmlns:a16="http://schemas.microsoft.com/office/drawing/2014/main" id="{5675178E-F57B-40C4-8183-ABEAB3879648}"/>
                </a:ext>
              </a:extLst>
            </p:cNvPr>
            <p:cNvGrpSpPr/>
            <p:nvPr/>
          </p:nvGrpSpPr>
          <p:grpSpPr>
            <a:xfrm>
              <a:off x="861848" y="3838147"/>
              <a:ext cx="6773382" cy="523220"/>
              <a:chOff x="3134823" y="2022047"/>
              <a:chExt cx="6773382" cy="523220"/>
            </a:xfrm>
          </p:grpSpPr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F3D81373-7672-46B4-8008-CA6CB76ABB2B}"/>
                  </a:ext>
                </a:extLst>
              </p:cNvPr>
              <p:cNvSpPr txBox="1"/>
              <p:nvPr/>
            </p:nvSpPr>
            <p:spPr>
              <a:xfrm>
                <a:off x="3340381" y="2022047"/>
                <a:ext cx="6567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 smtClean="0">
                    <a:solidFill>
                      <a:schemeClr val="bg1"/>
                    </a:solidFill>
                    <a:latin typeface="Bebas Neue Bold" panose="020B0606020202050201" pitchFamily="34" charset="-52"/>
                  </a:rPr>
                  <a:t>Разработка веб–сайта и наполнение его контентом</a:t>
                </a:r>
                <a:endParaRPr lang="ru-RU" sz="2800" dirty="0">
                  <a:solidFill>
                    <a:schemeClr val="bg1"/>
                  </a:solidFill>
                  <a:latin typeface="Bebas Neue Bold" panose="020B0606020202050201" pitchFamily="34" charset="-52"/>
                </a:endParaRPr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="" xmlns:a16="http://schemas.microsoft.com/office/drawing/2014/main" id="{D69EA5E1-592F-4629-AB04-4BED24039CB4}"/>
                  </a:ext>
                </a:extLst>
              </p:cNvPr>
              <p:cNvSpPr/>
              <p:nvPr/>
            </p:nvSpPr>
            <p:spPr>
              <a:xfrm>
                <a:off x="3134823" y="2267623"/>
                <a:ext cx="205558" cy="205558"/>
              </a:xfrm>
              <a:prstGeom prst="ellipse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770587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F7CD242-52AB-47D5-8D56-6FD05975A664}"/>
              </a:ext>
            </a:extLst>
          </p:cNvPr>
          <p:cNvSpPr txBox="1"/>
          <p:nvPr/>
        </p:nvSpPr>
        <p:spPr>
          <a:xfrm>
            <a:off x="2135624" y="604787"/>
            <a:ext cx="79207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Этапы разработки</a:t>
            </a:r>
            <a:endParaRPr lang="ru-RU" sz="96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100970" y="2449840"/>
            <a:ext cx="9009571" cy="1958320"/>
            <a:chOff x="861848" y="2403047"/>
            <a:chExt cx="9009571" cy="1958320"/>
          </a:xfrm>
        </p:grpSpPr>
        <p:grpSp>
          <p:nvGrpSpPr>
            <p:cNvPr id="5" name="Группа 4">
              <a:extLst>
                <a:ext uri="{FF2B5EF4-FFF2-40B4-BE49-F238E27FC236}">
                  <a16:creationId xmlns="" xmlns:a16="http://schemas.microsoft.com/office/drawing/2014/main" id="{5675178E-F57B-40C4-8183-ABEAB3879648}"/>
                </a:ext>
              </a:extLst>
            </p:cNvPr>
            <p:cNvGrpSpPr/>
            <p:nvPr/>
          </p:nvGrpSpPr>
          <p:grpSpPr>
            <a:xfrm>
              <a:off x="861848" y="2403047"/>
              <a:ext cx="3184259" cy="523220"/>
              <a:chOff x="3134823" y="2022047"/>
              <a:chExt cx="3184259" cy="523220"/>
            </a:xfrm>
          </p:grpSpPr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F3D81373-7672-46B4-8008-CA6CB76ABB2B}"/>
                  </a:ext>
                </a:extLst>
              </p:cNvPr>
              <p:cNvSpPr txBox="1"/>
              <p:nvPr/>
            </p:nvSpPr>
            <p:spPr>
              <a:xfrm>
                <a:off x="3340381" y="2022047"/>
                <a:ext cx="29787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 smtClean="0">
                    <a:solidFill>
                      <a:schemeClr val="bg1"/>
                    </a:solidFill>
                    <a:latin typeface="Bebas Neue Bold" panose="020B0606020202050201" pitchFamily="34" charset="-52"/>
                  </a:rPr>
                  <a:t>Встреча с заказчиком</a:t>
                </a:r>
                <a:endParaRPr lang="ru-RU" sz="2800" dirty="0">
                  <a:solidFill>
                    <a:schemeClr val="bg1"/>
                  </a:solidFill>
                  <a:latin typeface="Bebas Neue Bold" panose="020B0606020202050201" pitchFamily="34" charset="-52"/>
                </a:endParaRPr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="" xmlns:a16="http://schemas.microsoft.com/office/drawing/2014/main" id="{D69EA5E1-592F-4629-AB04-4BED24039CB4}"/>
                  </a:ext>
                </a:extLst>
              </p:cNvPr>
              <p:cNvSpPr/>
              <p:nvPr/>
            </p:nvSpPr>
            <p:spPr>
              <a:xfrm>
                <a:off x="3134823" y="2267623"/>
                <a:ext cx="205558" cy="205558"/>
              </a:xfrm>
              <a:prstGeom prst="ellipse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/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="" xmlns:a16="http://schemas.microsoft.com/office/drawing/2014/main" id="{5675178E-F57B-40C4-8183-ABEAB3879648}"/>
                </a:ext>
              </a:extLst>
            </p:cNvPr>
            <p:cNvGrpSpPr/>
            <p:nvPr/>
          </p:nvGrpSpPr>
          <p:grpSpPr>
            <a:xfrm>
              <a:off x="861848" y="2885647"/>
              <a:ext cx="8283410" cy="523220"/>
              <a:chOff x="3134823" y="2022047"/>
              <a:chExt cx="8283410" cy="523220"/>
            </a:xfrm>
          </p:grpSpPr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F3D81373-7672-46B4-8008-CA6CB76ABB2B}"/>
                  </a:ext>
                </a:extLst>
              </p:cNvPr>
              <p:cNvSpPr txBox="1"/>
              <p:nvPr/>
            </p:nvSpPr>
            <p:spPr>
              <a:xfrm>
                <a:off x="3340381" y="2022047"/>
                <a:ext cx="80778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 smtClean="0">
                    <a:solidFill>
                      <a:schemeClr val="bg1"/>
                    </a:solidFill>
                    <a:latin typeface="Bebas Neue Bold" panose="020B0606020202050201" pitchFamily="34" charset="-52"/>
                  </a:rPr>
                  <a:t>Поиск материалов по платформам и выбор способа разработки</a:t>
                </a:r>
                <a:endParaRPr lang="ru-RU" sz="2800" dirty="0">
                  <a:solidFill>
                    <a:schemeClr val="bg1"/>
                  </a:solidFill>
                  <a:latin typeface="Bebas Neue Bold" panose="020B0606020202050201" pitchFamily="34" charset="-52"/>
                </a:endParaRP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="" xmlns:a16="http://schemas.microsoft.com/office/drawing/2014/main" id="{D69EA5E1-592F-4629-AB04-4BED24039CB4}"/>
                  </a:ext>
                </a:extLst>
              </p:cNvPr>
              <p:cNvSpPr/>
              <p:nvPr/>
            </p:nvSpPr>
            <p:spPr>
              <a:xfrm>
                <a:off x="3134823" y="2267623"/>
                <a:ext cx="205558" cy="205558"/>
              </a:xfrm>
              <a:prstGeom prst="ellipse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/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5675178E-F57B-40C4-8183-ABEAB3879648}"/>
                </a:ext>
              </a:extLst>
            </p:cNvPr>
            <p:cNvGrpSpPr/>
            <p:nvPr/>
          </p:nvGrpSpPr>
          <p:grpSpPr>
            <a:xfrm>
              <a:off x="861848" y="3368247"/>
              <a:ext cx="4024232" cy="523220"/>
              <a:chOff x="3134823" y="2022047"/>
              <a:chExt cx="4024232" cy="523220"/>
            </a:xfrm>
          </p:grpSpPr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F3D81373-7672-46B4-8008-CA6CB76ABB2B}"/>
                  </a:ext>
                </a:extLst>
              </p:cNvPr>
              <p:cNvSpPr txBox="1"/>
              <p:nvPr/>
            </p:nvSpPr>
            <p:spPr>
              <a:xfrm>
                <a:off x="3340381" y="2022047"/>
                <a:ext cx="38186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 smtClean="0">
                    <a:solidFill>
                      <a:schemeClr val="bg1"/>
                    </a:solidFill>
                    <a:latin typeface="Bebas Neue Bold" panose="020B0606020202050201" pitchFamily="34" charset="-52"/>
                  </a:rPr>
                  <a:t>Создание набросков макетов</a:t>
                </a:r>
                <a:endParaRPr lang="ru-RU" sz="2800" dirty="0">
                  <a:solidFill>
                    <a:schemeClr val="bg1"/>
                  </a:solidFill>
                  <a:latin typeface="Bebas Neue Bold" panose="020B0606020202050201" pitchFamily="34" charset="-52"/>
                </a:endParaRPr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="" xmlns:a16="http://schemas.microsoft.com/office/drawing/2014/main" id="{D69EA5E1-592F-4629-AB04-4BED24039CB4}"/>
                  </a:ext>
                </a:extLst>
              </p:cNvPr>
              <p:cNvSpPr/>
              <p:nvPr/>
            </p:nvSpPr>
            <p:spPr>
              <a:xfrm>
                <a:off x="3134823" y="2267623"/>
                <a:ext cx="205558" cy="205558"/>
              </a:xfrm>
              <a:prstGeom prst="ellipse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/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="" xmlns:a16="http://schemas.microsoft.com/office/drawing/2014/main" id="{5675178E-F57B-40C4-8183-ABEAB3879648}"/>
                </a:ext>
              </a:extLst>
            </p:cNvPr>
            <p:cNvGrpSpPr/>
            <p:nvPr/>
          </p:nvGrpSpPr>
          <p:grpSpPr>
            <a:xfrm>
              <a:off x="861848" y="3838147"/>
              <a:ext cx="9009571" cy="523220"/>
              <a:chOff x="3134823" y="2022047"/>
              <a:chExt cx="9009571" cy="523220"/>
            </a:xfrm>
          </p:grpSpPr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F3D81373-7672-46B4-8008-CA6CB76ABB2B}"/>
                  </a:ext>
                </a:extLst>
              </p:cNvPr>
              <p:cNvSpPr txBox="1"/>
              <p:nvPr/>
            </p:nvSpPr>
            <p:spPr>
              <a:xfrm>
                <a:off x="3340381" y="2022047"/>
                <a:ext cx="88040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 smtClean="0">
                    <a:solidFill>
                      <a:schemeClr val="bg1"/>
                    </a:solidFill>
                    <a:latin typeface="Bebas Neue Bold" panose="020B0606020202050201" pitchFamily="34" charset="-52"/>
                  </a:rPr>
                  <a:t>Утверждение со стороны заказчика и перенос макетов в конструктор</a:t>
                </a:r>
                <a:endParaRPr lang="ru-RU" sz="2800" dirty="0">
                  <a:solidFill>
                    <a:schemeClr val="bg1"/>
                  </a:solidFill>
                  <a:latin typeface="Bebas Neue Bold" panose="020B0606020202050201" pitchFamily="34" charset="-52"/>
                </a:endParaRPr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D69EA5E1-592F-4629-AB04-4BED24039CB4}"/>
                  </a:ext>
                </a:extLst>
              </p:cNvPr>
              <p:cNvSpPr/>
              <p:nvPr/>
            </p:nvSpPr>
            <p:spPr>
              <a:xfrm>
                <a:off x="3134823" y="2267623"/>
                <a:ext cx="205558" cy="205558"/>
              </a:xfrm>
              <a:prstGeom prst="ellipse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3D81373-7672-46B4-8008-CA6CB76ABB2B}"/>
              </a:ext>
            </a:extLst>
          </p:cNvPr>
          <p:cNvSpPr txBox="1"/>
          <p:nvPr/>
        </p:nvSpPr>
        <p:spPr>
          <a:xfrm>
            <a:off x="2306528" y="4304040"/>
            <a:ext cx="3815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Наполнение сайта контентом</a:t>
            </a:r>
            <a:endParaRPr lang="ru-RU" sz="28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D69EA5E1-592F-4629-AB04-4BED24039CB4}"/>
              </a:ext>
            </a:extLst>
          </p:cNvPr>
          <p:cNvSpPr/>
          <p:nvPr/>
        </p:nvSpPr>
        <p:spPr>
          <a:xfrm>
            <a:off x="2100970" y="4549616"/>
            <a:ext cx="205558" cy="205558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3D81373-7672-46B4-8008-CA6CB76ABB2B}"/>
              </a:ext>
            </a:extLst>
          </p:cNvPr>
          <p:cNvSpPr txBox="1"/>
          <p:nvPr/>
        </p:nvSpPr>
        <p:spPr>
          <a:xfrm>
            <a:off x="2306528" y="4761240"/>
            <a:ext cx="3499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Передача сайта заказчику</a:t>
            </a:r>
            <a:endParaRPr lang="ru-RU" sz="28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D69EA5E1-592F-4629-AB04-4BED24039CB4}"/>
              </a:ext>
            </a:extLst>
          </p:cNvPr>
          <p:cNvSpPr/>
          <p:nvPr/>
        </p:nvSpPr>
        <p:spPr>
          <a:xfrm>
            <a:off x="2100970" y="5006816"/>
            <a:ext cx="205558" cy="205558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xmlns="" val="3678745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F7CD242-52AB-47D5-8D56-6FD05975A664}"/>
              </a:ext>
            </a:extLst>
          </p:cNvPr>
          <p:cNvSpPr txBox="1"/>
          <p:nvPr/>
        </p:nvSpPr>
        <p:spPr>
          <a:xfrm>
            <a:off x="4229949" y="604787"/>
            <a:ext cx="37321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ресурсы</a:t>
            </a:r>
            <a:endParaRPr lang="ru-RU" sz="96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cxnSp>
        <p:nvCxnSpPr>
          <p:cNvPr id="22" name="Прямая со стрелкой 21"/>
          <p:cNvCxnSpPr>
            <a:stCxn id="3" idx="2"/>
          </p:cNvCxnSpPr>
          <p:nvPr/>
        </p:nvCxnSpPr>
        <p:spPr>
          <a:xfrm flipH="1">
            <a:off x="2895600" y="2174447"/>
            <a:ext cx="3200405" cy="60685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083300" y="2174447"/>
            <a:ext cx="3200405" cy="60685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F7CD242-52AB-47D5-8D56-6FD05975A664}"/>
              </a:ext>
            </a:extLst>
          </p:cNvPr>
          <p:cNvSpPr txBox="1"/>
          <p:nvPr/>
        </p:nvSpPr>
        <p:spPr>
          <a:xfrm>
            <a:off x="1732964" y="2966987"/>
            <a:ext cx="2223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Способ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разработки</a:t>
            </a:r>
            <a:endParaRPr lang="ru-RU" sz="40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F7CD242-52AB-47D5-8D56-6FD05975A664}"/>
              </a:ext>
            </a:extLst>
          </p:cNvPr>
          <p:cNvSpPr txBox="1"/>
          <p:nvPr/>
        </p:nvSpPr>
        <p:spPr>
          <a:xfrm>
            <a:off x="8439996" y="2966987"/>
            <a:ext cx="1763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Команда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проекта</a:t>
            </a:r>
            <a:endParaRPr lang="ru-RU" sz="40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5732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F7CD242-52AB-47D5-8D56-6FD05975A664}"/>
              </a:ext>
            </a:extLst>
          </p:cNvPr>
          <p:cNvSpPr txBox="1"/>
          <p:nvPr/>
        </p:nvSpPr>
        <p:spPr>
          <a:xfrm>
            <a:off x="4184258" y="2274838"/>
            <a:ext cx="38234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4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итоги</a:t>
            </a:r>
            <a:endParaRPr lang="ru-RU" sz="144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761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07E69B2-36FD-424E-AA45-1305314CF2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4869007-9764-4D2A-8645-4F2CBC034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47088FF-7D22-4E19-BF1B-976B82984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708" y="0"/>
            <a:ext cx="350940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5B1472-777E-459A-8800-619042101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376" y="0"/>
            <a:ext cx="4642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62695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101</Words>
  <Application>Microsoft Office PowerPoint</Application>
  <PresentationFormat>Произвольный</PresentationFormat>
  <Paragraphs>31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Bebas Neue Bold</vt:lpstr>
      <vt:lpstr>Calibri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 Лепорская</dc:creator>
  <cp:lastModifiedBy>М</cp:lastModifiedBy>
  <cp:revision>13</cp:revision>
  <dcterms:created xsi:type="dcterms:W3CDTF">2024-05-20T21:32:16Z</dcterms:created>
  <dcterms:modified xsi:type="dcterms:W3CDTF">2024-06-20T16:10:47Z</dcterms:modified>
</cp:coreProperties>
</file>